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256" r:id="rId2"/>
    <p:sldId id="257" r:id="rId3"/>
    <p:sldId id="260" r:id="rId4"/>
    <p:sldId id="264" r:id="rId5"/>
    <p:sldId id="259" r:id="rId6"/>
    <p:sldId id="258" r:id="rId7"/>
    <p:sldId id="261" r:id="rId8"/>
    <p:sldId id="263"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66FF"/>
    <a:srgbClr val="D1D1D1"/>
    <a:srgbClr val="FF6A70"/>
    <a:srgbClr val="081622"/>
    <a:srgbClr val="FF9FA4"/>
    <a:srgbClr val="FFC1C4"/>
    <a:srgbClr val="163D5E"/>
    <a:srgbClr val="6B4A7E"/>
    <a:srgbClr val="523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7986" autoAdjust="0"/>
  </p:normalViewPr>
  <p:slideViewPr>
    <p:cSldViewPr snapToGrid="0">
      <p:cViewPr varScale="1">
        <p:scale>
          <a:sx n="74" d="100"/>
          <a:sy n="74" d="100"/>
        </p:scale>
        <p:origin x="2466" y="7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92DDCDB-6AFE-4D5F-9049-2607CCD485C8}" type="datetimeFigureOut">
              <a:rPr lang="zh-HK" altLang="en-US" smtClean="0"/>
              <a:t>6/5/2022</a:t>
            </a:fld>
            <a:endParaRPr lang="zh-HK"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1A2B056-D87A-42D9-983A-07874DF35C30}" type="slidenum">
              <a:rPr lang="zh-HK" altLang="en-US" smtClean="0"/>
              <a:t>‹#›</a:t>
            </a:fld>
            <a:endParaRPr lang="zh-HK" altLang="en-US"/>
          </a:p>
        </p:txBody>
      </p:sp>
    </p:spTree>
    <p:extLst>
      <p:ext uri="{BB962C8B-B14F-4D97-AF65-F5344CB8AC3E}">
        <p14:creationId xmlns:p14="http://schemas.microsoft.com/office/powerpoint/2010/main" val="115871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C74FC4-AFC9-49E1-8E6E-5044B93AD388}" type="datetimeFigureOut">
              <a:rPr lang="zh-HK" altLang="en-US" smtClean="0"/>
              <a:t>6/5/2022</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ABE7E7-6244-4E59-AD7D-D0DC1D38E6D9}" type="slidenum">
              <a:rPr lang="zh-HK" altLang="en-US" smtClean="0"/>
              <a:t>‹#›</a:t>
            </a:fld>
            <a:endParaRPr lang="zh-HK" altLang="en-US"/>
          </a:p>
        </p:txBody>
      </p:sp>
    </p:spTree>
    <p:extLst>
      <p:ext uri="{BB962C8B-B14F-4D97-AF65-F5344CB8AC3E}">
        <p14:creationId xmlns:p14="http://schemas.microsoft.com/office/powerpoint/2010/main" val="301554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1</a:t>
            </a:fld>
            <a:endParaRPr lang="zh-HK" altLang="en-US"/>
          </a:p>
        </p:txBody>
      </p:sp>
    </p:spTree>
    <p:extLst>
      <p:ext uri="{BB962C8B-B14F-4D97-AF65-F5344CB8AC3E}">
        <p14:creationId xmlns:p14="http://schemas.microsoft.com/office/powerpoint/2010/main" val="252847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2</a:t>
            </a:fld>
            <a:endParaRPr lang="zh-HK" altLang="en-US"/>
          </a:p>
        </p:txBody>
      </p:sp>
    </p:spTree>
    <p:extLst>
      <p:ext uri="{BB962C8B-B14F-4D97-AF65-F5344CB8AC3E}">
        <p14:creationId xmlns:p14="http://schemas.microsoft.com/office/powerpoint/2010/main" val="238987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solidFill>
                  <a:schemeClr val="tx1"/>
                </a:solidFill>
                <a:latin typeface="微軟正黑體" panose="020B0604030504040204" pitchFamily="34" charset="-120"/>
                <a:ea typeface="微軟正黑體" panose="020B0604030504040204" pitchFamily="34" charset="-120"/>
              </a:rPr>
              <a:t>討論時，教師宜引導學生思考在公眾場合失去理智，胡亂使用粗言穢語辱罵他人，對他人（包括被罵的對象）會造成影響：</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車長有可能因被辱罵而感到不快</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事主辱罵車長，是對駕駛者的騷擾，嚴重者可能會導致交通事故，危害其他乘客</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事主使用粗言穢語，內容可能包括與性有關的語言暴力，即使其他乘客（旁觀者）聽到亦會感到被冒犯</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dirty="0" smtClean="0">
                <a:solidFill>
                  <a:schemeClr val="tx1"/>
                </a:solidFill>
                <a:latin typeface="微軟正黑體" panose="020B0604030504040204" pitchFamily="34" charset="-120"/>
                <a:ea typeface="微軟正黑體" panose="020B0604030504040204" pitchFamily="34" charset="-120"/>
              </a:rPr>
              <a:t>透過個案，學生除明白不當的言行會傷人之外，亦需要反思</a:t>
            </a:r>
            <a:r>
              <a:rPr lang="zh-TW" altLang="en-US" sz="1200" b="1" u="sng" dirty="0" smtClean="0">
                <a:solidFill>
                  <a:schemeClr val="tx1"/>
                </a:solidFill>
                <a:latin typeface="微軟正黑體" panose="020B0604030504040204" pitchFamily="34" charset="-120"/>
                <a:ea typeface="微軟正黑體" panose="020B0604030504040204" pitchFamily="34" charset="-120"/>
              </a:rPr>
              <a:t>未能控制個人情緒、運用粗言穢語對自身的傷害</a:t>
            </a:r>
            <a:r>
              <a:rPr lang="zh-TW" altLang="en-US" sz="1200" dirty="0" smtClean="0">
                <a:solidFill>
                  <a:schemeClr val="tx1"/>
                </a:solidFill>
                <a:latin typeface="微軟正黑體" panose="020B0604030504040204" pitchFamily="34" charset="-120"/>
                <a:ea typeface="微軟正黑體" panose="020B0604030504040204" pitchFamily="34" charset="-120"/>
              </a:rPr>
              <a:t>：</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其他乘客會認為事主無理取鬧</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辱罵、使用粗言穢語對事件無實際幫助，更有可能惹怒對方</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日常生活中時有因一時激動而導致的紛爭，初則口角，繼而動武，學生需要引以為誡</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dirty="0" smtClean="0">
                <a:solidFill>
                  <a:schemeClr val="tx1"/>
                </a:solidFill>
                <a:latin typeface="微軟正黑體" panose="020B0604030504040204" pitchFamily="34" charset="-120"/>
                <a:ea typeface="微軟正黑體" panose="020B0604030504040204" pitchFamily="34" charset="-120"/>
              </a:rPr>
              <a:t>為幫助學生透過個人反思建立正確的價值觀和態度，教師可以運用追問幫助學生思考，如：</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事主為甚麼會情緒失控？這次的紛爭是否可以避免？</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171450" indent="-17145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為甚麼大家都不認同事主的言行表現？可否歸納當中關鍵？</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1200" b="1" u="sng" dirty="0" smtClean="0">
                <a:solidFill>
                  <a:schemeClr val="tx1"/>
                </a:solidFill>
                <a:latin typeface="微軟正黑體" panose="020B0604030504040204" pitchFamily="34" charset="-120"/>
                <a:ea typeface="微軟正黑體" panose="020B0604030504040204" pitchFamily="34" charset="-120"/>
              </a:rPr>
              <a:t>小提示</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r>
              <a:rPr lang="zh-TW" altLang="en-US" sz="1200" dirty="0" smtClean="0">
                <a:solidFill>
                  <a:schemeClr val="tx1"/>
                </a:solidFill>
                <a:latin typeface="微軟正黑體" panose="020B0604030504040204" pitchFamily="34" charset="-120"/>
                <a:ea typeface="微軟正黑體" panose="020B0604030504040204" pitchFamily="34" charset="-120"/>
              </a:rPr>
              <a:t>討論過程中，教師可以請學生回顧生活事件或是新聞時事，讓學生透過共情共感，思考</a:t>
            </a:r>
            <a:r>
              <a:rPr lang="zh-TW" altLang="en-US" sz="1200" b="1" u="sng" dirty="0" smtClean="0">
                <a:solidFill>
                  <a:schemeClr val="tx1"/>
                </a:solidFill>
                <a:latin typeface="微軟正黑體" panose="020B0604030504040204" pitchFamily="34" charset="-120"/>
                <a:ea typeface="微軟正黑體" panose="020B0604030504040204" pitchFamily="34" charset="-120"/>
              </a:rPr>
              <a:t>情緒失控、使用粗言辱罵對自己對他人的傷害</a:t>
            </a:r>
            <a:r>
              <a:rPr lang="zh-TW" altLang="en-US" sz="1200" dirty="0" smtClean="0">
                <a:solidFill>
                  <a:schemeClr val="tx1"/>
                </a:solidFill>
                <a:latin typeface="微軟正黑體" panose="020B0604030504040204" pitchFamily="34" charset="-120"/>
                <a:ea typeface="微軟正黑體" panose="020B0604030504040204" pitchFamily="34" charset="-120"/>
              </a:rPr>
              <a:t>。</a:t>
            </a:r>
            <a:r>
              <a:rPr lang="zh-TW" altLang="zh-HK" sz="1200" b="1" u="sng" kern="1200" dirty="0" smtClean="0">
                <a:solidFill>
                  <a:schemeClr val="tx1"/>
                </a:solidFill>
                <a:effectLst/>
                <a:latin typeface="微軟正黑體" panose="020B0604030504040204" pitchFamily="34" charset="-120"/>
                <a:ea typeface="微軟正黑體" panose="020B0604030504040204" pitchFamily="34" charset="-120"/>
                <a:cs typeface="+mn-cs"/>
              </a:rPr>
              <a:t>交流時，師生無需就粗言穢語舉例</a:t>
            </a:r>
            <a:r>
              <a:rPr lang="zh-TW" altLang="zh-HK" sz="12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HK"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3</a:t>
            </a:fld>
            <a:endParaRPr lang="zh-HK" altLang="en-US"/>
          </a:p>
        </p:txBody>
      </p:sp>
    </p:spTree>
    <p:extLst>
      <p:ext uri="{BB962C8B-B14F-4D97-AF65-F5344CB8AC3E}">
        <p14:creationId xmlns:p14="http://schemas.microsoft.com/office/powerpoint/2010/main" val="191022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sz="1200" dirty="0" smtClean="0">
                <a:solidFill>
                  <a:schemeClr val="tx1"/>
                </a:solidFill>
                <a:latin typeface="微軟正黑體" panose="020B0604030504040204" pitchFamily="34" charset="-120"/>
                <a:ea typeface="微軟正黑體" panose="020B0604030504040204" pitchFamily="34" charset="-120"/>
              </a:rPr>
              <a:t>如有學生認為說粗言無傷大雅，只是表達情緒和感受</a:t>
            </a:r>
            <a:r>
              <a:rPr lang="zh-TW" altLang="en-US" sz="1200" dirty="0" smtClean="0">
                <a:solidFill>
                  <a:schemeClr val="tx1"/>
                </a:solidFill>
                <a:latin typeface="細明體" panose="02020509000000000000" pitchFamily="49" charset="-120"/>
                <a:ea typeface="細明體" panose="02020509000000000000" pitchFamily="49"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教師可以提問：</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228600" indent="-228600">
              <a:buFont typeface="Arial" panose="020B0604020202020204" pitchFamily="34" charset="0"/>
              <a:buChar char="•"/>
            </a:pPr>
            <a:r>
              <a:rPr lang="zh-TW" altLang="en-US" sz="1200" dirty="0" smtClean="0">
                <a:solidFill>
                  <a:schemeClr val="tx1"/>
                </a:solidFill>
                <a:latin typeface="微軟正黑體" panose="020B0604030504040204" pitchFamily="34" charset="-120"/>
                <a:ea typeface="微軟正黑體" panose="020B0604030504040204" pitchFamily="34" charset="-120"/>
              </a:rPr>
              <a:t>在不說粗言的前提下</a:t>
            </a:r>
            <a:r>
              <a:rPr lang="zh-TW" altLang="en-US" sz="1200" dirty="0" smtClean="0">
                <a:solidFill>
                  <a:schemeClr val="tx1"/>
                </a:solidFill>
                <a:latin typeface="細明體" panose="02020509000000000000" pitchFamily="49" charset="-120"/>
                <a:ea typeface="細明體" panose="02020509000000000000" pitchFamily="49"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有什麼</a:t>
            </a:r>
            <a:r>
              <a:rPr lang="zh-TW" altLang="en-US" sz="1200" smtClean="0">
                <a:solidFill>
                  <a:schemeClr val="tx1"/>
                </a:solidFill>
                <a:latin typeface="微軟正黑體" panose="020B0604030504040204" pitchFamily="34" charset="-120"/>
                <a:ea typeface="微軟正黑體" panose="020B0604030504040204" pitchFamily="34" charset="-120"/>
              </a:rPr>
              <a:t>詞彙</a:t>
            </a:r>
            <a:r>
              <a:rPr lang="zh-TW" altLang="en-US" sz="1200" smtClean="0">
                <a:solidFill>
                  <a:schemeClr val="tx1"/>
                </a:solidFill>
                <a:latin typeface="微軟正黑體" panose="020B0604030504040204" pitchFamily="34" charset="-120"/>
                <a:ea typeface="微軟正黑體" panose="020B0604030504040204" pitchFamily="34" charset="-120"/>
              </a:rPr>
              <a:t>可以準確</a:t>
            </a:r>
            <a:r>
              <a:rPr lang="zh-TW" altLang="en-US" sz="1200" dirty="0" smtClean="0">
                <a:solidFill>
                  <a:schemeClr val="tx1"/>
                </a:solidFill>
                <a:latin typeface="微軟正黑體" panose="020B0604030504040204" pitchFamily="34" charset="-120"/>
                <a:ea typeface="微軟正黑體" panose="020B0604030504040204" pitchFamily="34" charset="-120"/>
              </a:rPr>
              <a:t>地表達情緒和感受？</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如生氣</a:t>
            </a:r>
            <a:r>
              <a:rPr lang="zh-TW" altLang="en-US" sz="1200" dirty="0" smtClean="0">
                <a:solidFill>
                  <a:schemeClr val="tx1"/>
                </a:solidFill>
                <a:latin typeface="標楷體" panose="03000509000000000000" pitchFamily="65" charset="-120"/>
                <a:ea typeface="標楷體" panose="03000509000000000000" pitchFamily="65"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不滿</a:t>
            </a:r>
            <a:r>
              <a:rPr lang="zh-TW" altLang="en-US" sz="1200" dirty="0" smtClean="0">
                <a:solidFill>
                  <a:schemeClr val="tx1"/>
                </a:solidFill>
                <a:latin typeface="標楷體" panose="03000509000000000000" pitchFamily="65" charset="-120"/>
                <a:ea typeface="標楷體" panose="03000509000000000000" pitchFamily="65"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不耐煩</a:t>
            </a:r>
            <a:r>
              <a:rPr lang="zh-TW" altLang="en-US" sz="1200" dirty="0" smtClean="0">
                <a:solidFill>
                  <a:schemeClr val="tx1"/>
                </a:solidFill>
                <a:latin typeface="標楷體" panose="03000509000000000000" pitchFamily="65" charset="-120"/>
                <a:ea typeface="標楷體" panose="03000509000000000000" pitchFamily="65" charset="-120"/>
              </a:rPr>
              <a:t>、擔心、驚訝</a:t>
            </a:r>
            <a:r>
              <a:rPr lang="en-US" altLang="zh-TW" sz="1200" dirty="0" smtClean="0">
                <a:solidFill>
                  <a:schemeClr val="tx1"/>
                </a:solidFill>
                <a:latin typeface="標楷體" panose="03000509000000000000" pitchFamily="65" charset="-120"/>
                <a:ea typeface="標楷體" panose="03000509000000000000" pitchFamily="65" charset="-120"/>
              </a:rPr>
              <a:t>)</a:t>
            </a:r>
          </a:p>
          <a:p>
            <a:pPr marL="228600" indent="-228600">
              <a:buFont typeface="Arial" panose="020B0604020202020204" pitchFamily="34" charset="0"/>
              <a:buChar char="•"/>
            </a:pP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1200" dirty="0" smtClean="0">
                <a:solidFill>
                  <a:schemeClr val="tx1"/>
                </a:solidFill>
                <a:latin typeface="微軟正黑體" panose="020B0604030504040204" pitchFamily="34" charset="-120"/>
                <a:ea typeface="微軟正黑體" panose="020B0604030504040204" pitchFamily="34" charset="-120"/>
              </a:rPr>
              <a:t>由此帶出，說</a:t>
            </a:r>
            <a:r>
              <a:rPr lang="zh-TW" altLang="en-US" sz="1200" b="1" u="sng" dirty="0" smtClean="0">
                <a:solidFill>
                  <a:schemeClr val="tx1"/>
                </a:solidFill>
                <a:latin typeface="微軟正黑體" panose="020B0604030504040204" pitchFamily="34" charset="-120"/>
                <a:ea typeface="微軟正黑體" panose="020B0604030504040204" pitchFamily="34" charset="-120"/>
              </a:rPr>
              <a:t>粗言未能準確地表達情緒和感受</a:t>
            </a:r>
            <a:r>
              <a:rPr lang="zh-TW" altLang="en-US" sz="1200" dirty="0" smtClean="0">
                <a:solidFill>
                  <a:schemeClr val="tx1"/>
                </a:solidFill>
                <a:latin typeface="標楷體" panose="03000509000000000000" pitchFamily="65" charset="-120"/>
                <a:ea typeface="標楷體" panose="03000509000000000000" pitchFamily="65" charset="-120"/>
              </a:rPr>
              <a:t>。</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此外，</a:t>
            </a:r>
            <a:r>
              <a:rPr lang="zh-TW" altLang="en-US" sz="1200" dirty="0" smtClean="0">
                <a:solidFill>
                  <a:schemeClr val="tx1"/>
                </a:solidFill>
                <a:latin typeface="微軟正黑體" panose="020B0604030504040204" pitchFamily="34" charset="-120"/>
                <a:ea typeface="微軟正黑體" panose="020B0604030504040204" pitchFamily="34" charset="-120"/>
              </a:rPr>
              <a:t>粗言穢語，內容可能包括與性有關的語言暴力，即使</a:t>
            </a:r>
            <a:r>
              <a:rPr lang="zh-TW" altLang="en-US" sz="1200" b="1" u="sng" dirty="0" smtClean="0">
                <a:solidFill>
                  <a:schemeClr val="tx1"/>
                </a:solidFill>
                <a:latin typeface="微軟正黑體" panose="020B0604030504040204" pitchFamily="34" charset="-120"/>
                <a:ea typeface="微軟正黑體" panose="020B0604030504040204" pitchFamily="34" charset="-120"/>
              </a:rPr>
              <a:t>旁觀者聽到亦會感到被冒犯</a:t>
            </a:r>
            <a:r>
              <a:rPr lang="zh-TW" altLang="en-US" sz="1200" dirty="0" smtClean="0">
                <a:solidFill>
                  <a:schemeClr val="tx1"/>
                </a:solidFill>
                <a:latin typeface="微軟正黑體" panose="020B0604030504040204" pitchFamily="34" charset="-120"/>
                <a:ea typeface="微軟正黑體" panose="020B0604030504040204" pitchFamily="34" charset="-120"/>
              </a:rPr>
              <a:t>。使用恰當的語言交流，是人與人之間互相尊重的表現。即使</a:t>
            </a:r>
            <a:r>
              <a:rPr lang="zh-TW" altLang="en-US" sz="1200" b="1" u="sng" dirty="0" smtClean="0">
                <a:solidFill>
                  <a:schemeClr val="tx1"/>
                </a:solidFill>
                <a:latin typeface="微軟正黑體" panose="020B0604030504040204" pitchFamily="34" charset="-120"/>
                <a:ea typeface="微軟正黑體" panose="020B0604030504040204" pitchFamily="34" charset="-120"/>
              </a:rPr>
              <a:t>雙方互相用粗言穢語指罵，亦為不妥</a:t>
            </a:r>
            <a:r>
              <a:rPr lang="zh-TW" altLang="en-US" sz="1200" dirty="0" smtClean="0">
                <a:solidFill>
                  <a:schemeClr val="tx1"/>
                </a:solidFill>
                <a:latin typeface="微軟正黑體" panose="020B0604030504040204" pitchFamily="34" charset="-120"/>
                <a:ea typeface="微軟正黑體" panose="020B0604030504040204" pitchFamily="34" charset="-120"/>
              </a:rPr>
              <a:t>。</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4</a:t>
            </a:fld>
            <a:endParaRPr lang="zh-HK" altLang="en-US"/>
          </a:p>
        </p:txBody>
      </p:sp>
    </p:spTree>
    <p:extLst>
      <p:ext uri="{BB962C8B-B14F-4D97-AF65-F5344CB8AC3E}">
        <p14:creationId xmlns:p14="http://schemas.microsoft.com/office/powerpoint/2010/main" val="157543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smtClean="0"/>
              <a:t>在上述</a:t>
            </a:r>
            <a:r>
              <a:rPr lang="zh-TW" altLang="en-US" b="1" u="sng" dirty="0" smtClean="0"/>
              <a:t>所有場所</a:t>
            </a:r>
            <a:r>
              <a:rPr lang="zh-TW" altLang="en-US" dirty="0" smtClean="0"/>
              <a:t>說粗言穢語影響公眾，都有機會違反規例／法例。</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1" u="sng" dirty="0" smtClean="0">
                <a:latin typeface="微軟正黑體" panose="020B0604030504040204" pitchFamily="34" charset="-120"/>
                <a:ea typeface="微軟正黑體" panose="020B0604030504040204" pitchFamily="34" charset="-120"/>
              </a:rPr>
              <a:t>參考資料</a:t>
            </a:r>
            <a:endParaRPr lang="en-US" altLang="zh-TW" sz="1200" b="1" u="sng"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機場管理局附例</a:t>
            </a:r>
            <a:r>
              <a:rPr lang="en-US" altLang="zh-TW" sz="1200" dirty="0" smtClean="0">
                <a:latin typeface="微軟正黑體" panose="020B0604030504040204" pitchFamily="34" charset="-120"/>
                <a:ea typeface="微軟正黑體" panose="020B0604030504040204" pitchFamily="34" charset="-120"/>
              </a:rPr>
              <a:t>》https://www.elegislation.gov.hk/hk/cap483A!zh-Hant-HK</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19</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航空保安條例</a:t>
            </a:r>
            <a:r>
              <a:rPr lang="en-US" altLang="zh-TW" sz="1200" dirty="0" smtClean="0">
                <a:latin typeface="微軟正黑體" panose="020B0604030504040204" pitchFamily="34" charset="-120"/>
                <a:ea typeface="微軟正黑體" panose="020B0604030504040204" pitchFamily="34" charset="-120"/>
              </a:rPr>
              <a:t>》https://www.elegislation.gov.hk/hk/cap494!zh-Hant-HK </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12B(3)</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HK"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體育場規例</a:t>
            </a: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》https://www.elegislation.gov.hk/hk/cap132BY!zh-Hant-HK </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10</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遊樂場地規則</a:t>
            </a:r>
            <a:r>
              <a:rPr lang="en-US" altLang="zh-TW" sz="1200" dirty="0" smtClean="0">
                <a:latin typeface="微軟正黑體" panose="020B0604030504040204" pitchFamily="34" charset="-120"/>
                <a:ea typeface="微軟正黑體" panose="020B0604030504040204" pitchFamily="34" charset="-120"/>
              </a:rPr>
              <a:t>》https://www.elegislation.gov.hk/hk/cap132BC!zh-Hant-HK</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21</a:t>
            </a: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22</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醫院管理局附例</a:t>
            </a:r>
            <a:r>
              <a:rPr lang="en-US" altLang="zh-TW" sz="1200" dirty="0" smtClean="0">
                <a:latin typeface="微軟正黑體" panose="020B0604030504040204" pitchFamily="34" charset="-120"/>
                <a:ea typeface="微軟正黑體" panose="020B0604030504040204" pitchFamily="34" charset="-120"/>
              </a:rPr>
              <a:t>》https://www.elegislation.gov.hk/hk/cap113A!zh-Hant-HK</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7</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香港鐵路附例</a:t>
            </a:r>
            <a:r>
              <a:rPr lang="en-US" altLang="zh-TW" sz="1200" dirty="0" smtClean="0">
                <a:latin typeface="微軟正黑體" panose="020B0604030504040204" pitchFamily="34" charset="-120"/>
                <a:ea typeface="微軟正黑體" panose="020B0604030504040204" pitchFamily="34" charset="-120"/>
              </a:rPr>
              <a:t>》https://www.elegislation.gov.hk/hk/cap556B!zh-Hant-HK</a:t>
            </a:r>
            <a:r>
              <a:rPr lang="zh-TW" altLang="en-US" sz="1200" dirty="0" smtClean="0">
                <a:latin typeface="微軟正黑體" panose="020B0604030504040204" pitchFamily="34" charset="-120"/>
                <a:ea typeface="微軟正黑體" panose="020B0604030504040204" pitchFamily="34" charset="-120"/>
              </a:rPr>
              <a:t>［參考第</a:t>
            </a:r>
            <a:r>
              <a:rPr lang="en-US" altLang="zh-TW" sz="1200" dirty="0" smtClean="0">
                <a:latin typeface="微軟正黑體" panose="020B0604030504040204" pitchFamily="34" charset="-120"/>
                <a:ea typeface="微軟正黑體" panose="020B0604030504040204" pitchFamily="34" charset="-120"/>
              </a:rPr>
              <a:t>28H</a:t>
            </a:r>
            <a:r>
              <a:rPr lang="zh-TW" altLang="en-US" sz="1200" dirty="0" smtClean="0">
                <a:latin typeface="微軟正黑體" panose="020B0604030504040204" pitchFamily="34" charset="-120"/>
                <a:ea typeface="微軟正黑體" panose="020B0604030504040204" pitchFamily="34" charset="-120"/>
              </a:rPr>
              <a:t>項］</a:t>
            </a:r>
            <a:endParaRPr lang="en-US" altLang="zh-TW" sz="1200" dirty="0" smtClean="0">
              <a:latin typeface="微軟正黑體" panose="020B0604030504040204" pitchFamily="34" charset="-120"/>
              <a:ea typeface="微軟正黑體" panose="020B0604030504040204" pitchFamily="34"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1" u="sng" dirty="0" smtClean="0">
                <a:latin typeface="微軟正黑體" panose="020B0604030504040204" pitchFamily="34" charset="-120"/>
                <a:ea typeface="微軟正黑體" panose="020B0604030504040204" pitchFamily="34" charset="-120"/>
              </a:rPr>
              <a:t>小提示</a:t>
            </a:r>
            <a:endParaRPr lang="en-US" altLang="zh-TW" sz="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dirty="0" smtClean="0">
                <a:latin typeface="微軟正黑體" panose="020B0604030504040204" pitchFamily="34" charset="-120"/>
                <a:ea typeface="微軟正黑體" panose="020B0604030504040204" pitchFamily="34" charset="-120"/>
              </a:rPr>
              <a:t>教師可以引述新聞時事中因在公眾場所使用粗言穢語擾亂秩序的事例，引導學生討論。</a:t>
            </a:r>
            <a:endParaRPr lang="en-US" altLang="zh-TW" sz="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5</a:t>
            </a:fld>
            <a:endParaRPr lang="zh-HK" altLang="en-US"/>
          </a:p>
        </p:txBody>
      </p:sp>
    </p:spTree>
    <p:extLst>
      <p:ext uri="{BB962C8B-B14F-4D97-AF65-F5344CB8AC3E}">
        <p14:creationId xmlns:p14="http://schemas.microsoft.com/office/powerpoint/2010/main" val="104100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6</a:t>
            </a:fld>
            <a:endParaRPr lang="zh-HK" altLang="en-US"/>
          </a:p>
        </p:txBody>
      </p:sp>
    </p:spTree>
    <p:extLst>
      <p:ext uri="{BB962C8B-B14F-4D97-AF65-F5344CB8AC3E}">
        <p14:creationId xmlns:p14="http://schemas.microsoft.com/office/powerpoint/2010/main" val="23090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gn="l">
              <a:buFont typeface="Arial" panose="020B0604020202020204" pitchFamily="34" charset="0"/>
              <a:buNone/>
            </a:pP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香港雖然沒有嚴禁粗言穢語，但在公眾場所說髒話會影響他人，並可能違法。學生宜透過反思問題，理解不准在公眾場所說粗言穢語是為</a:t>
            </a:r>
            <a:r>
              <a:rPr lang="zh-TW" altLang="en-US" sz="1200" b="1" u="sng"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保障大眾的權利和維持和諧的環境</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a:t>
            </a:r>
            <a:r>
              <a:rPr lang="zh-TW" altLang="en-US" sz="1200" b="1" u="sng"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避免他人感到厭惡或煩擾</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a:t>
            </a:r>
            <a:endParaRPr lang="en-US" altLang="zh-TW"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a:p>
            <a:pPr marL="0" indent="0" algn="l">
              <a:buFont typeface="Arial" panose="020B0604020202020204" pitchFamily="34" charset="0"/>
              <a:buNone/>
            </a:pPr>
            <a:endParaRPr lang="en-US" altLang="zh-TW"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a:p>
            <a:pPr marL="0" indent="0" algn="l">
              <a:buFont typeface="Arial" panose="020B0604020202020204" pitchFamily="34" charset="0"/>
              <a:buNone/>
            </a:pPr>
            <a:r>
              <a:rPr lang="zh-TW" altLang="en-US" sz="1200" baseline="0" dirty="0" smtClean="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社會上有一種謬誤，認為粗言穢語是流行文化，有人更認為說髒話是融入群體的行為表現。</a:t>
            </a:r>
            <a:endParaRPr lang="en-US" altLang="zh-TW" sz="1200" baseline="0" dirty="0" smtClean="0">
              <a:solidFill>
                <a:schemeClr val="tx2"/>
              </a:solidFill>
              <a:latin typeface="微軟正黑體" panose="020B0604030504040204" pitchFamily="34" charset="-120"/>
              <a:ea typeface="微軟正黑體" panose="020B0604030504040204" pitchFamily="34" charset="-12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dirty="0" smtClean="0">
                <a:solidFill>
                  <a:schemeClr val="tx1"/>
                </a:solidFill>
                <a:latin typeface="微軟正黑體" panose="020B0604030504040204" pitchFamily="34" charset="-120"/>
                <a:ea typeface="微軟正黑體" panose="020B0604030504040204" pitchFamily="34" charset="-120"/>
              </a:rPr>
              <a:t>如學生認為與朋友之間說髒話並無不妥，教師宜引導學生明白粗言穢語的內容多為不雅用語，牽涉的多為負面情緒（例如憤怒、怨懟）。所謂「積習難改」、「</a:t>
            </a:r>
            <a:r>
              <a:rPr lang="zh-TW" altLang="en-US" sz="1200" b="0" u="none" dirty="0" smtClean="0">
                <a:solidFill>
                  <a:schemeClr val="tx1"/>
                </a:solidFill>
                <a:latin typeface="微軟正黑體" panose="020B0604030504040204" pitchFamily="34" charset="-120"/>
                <a:ea typeface="微軟正黑體" panose="020B0604030504040204" pitchFamily="34" charset="-120"/>
              </a:rPr>
              <a:t>勿而惡小而為之</a:t>
            </a:r>
            <a:r>
              <a:rPr lang="zh-TW" altLang="en-US" sz="1200" dirty="0" smtClean="0">
                <a:solidFill>
                  <a:schemeClr val="tx1"/>
                </a:solidFill>
                <a:latin typeface="微軟正黑體" panose="020B0604030504040204" pitchFamily="34" charset="-120"/>
                <a:ea typeface="微軟正黑體" panose="020B0604030504040204" pitchFamily="34" charset="-120"/>
              </a:rPr>
              <a:t>」，即使是微小的惡事亦不應去做。生活中，</a:t>
            </a:r>
            <a:r>
              <a:rPr lang="zh-TW" altLang="en-US" sz="1200" b="1" u="sng" dirty="0" smtClean="0">
                <a:solidFill>
                  <a:schemeClr val="tx1"/>
                </a:solidFill>
                <a:latin typeface="微軟正黑體" panose="020B0604030504040204" pitchFamily="34" charset="-120"/>
                <a:ea typeface="微軟正黑體" panose="020B0604030504040204" pitchFamily="34" charset="-120"/>
              </a:rPr>
              <a:t>應以尊重的態度與人相處</a:t>
            </a:r>
            <a:r>
              <a:rPr lang="zh-TW" altLang="en-US" sz="1200" dirty="0" smtClean="0">
                <a:solidFill>
                  <a:schemeClr val="tx1"/>
                </a:solidFill>
                <a:latin typeface="微軟正黑體" panose="020B0604030504040204" pitchFamily="34" charset="-120"/>
                <a:ea typeface="微軟正黑體" panose="020B0604030504040204" pitchFamily="34" charset="-120"/>
              </a:rPr>
              <a:t>。</a:t>
            </a:r>
            <a:endParaRPr lang="en-US" altLang="zh-TW" sz="1200" dirty="0" smtClean="0">
              <a:solidFill>
                <a:schemeClr val="tx1"/>
              </a:solidFill>
              <a:latin typeface="微軟正黑體" panose="020B0604030504040204" pitchFamily="34" charset="-120"/>
              <a:ea typeface="微軟正黑體" panose="020B0604030504040204" pitchFamily="34" charset="-120"/>
            </a:endParaRPr>
          </a:p>
          <a:p>
            <a:pPr marL="0" indent="0" algn="l">
              <a:buFont typeface="Arial" panose="020B0604020202020204" pitchFamily="34" charset="0"/>
              <a:buNone/>
            </a:pPr>
            <a:endParaRPr lang="en-US" altLang="zh-TW" sz="1200" baseline="0" dirty="0" smtClean="0">
              <a:solidFill>
                <a:schemeClr val="tx2"/>
              </a:solidFill>
              <a:latin typeface="微軟正黑體" panose="020B0604030504040204" pitchFamily="34" charset="-120"/>
              <a:ea typeface="微軟正黑體" panose="020B0604030504040204" pitchFamily="34" charset="-120"/>
              <a:sym typeface="Wingdings" panose="05000000000000000000" pitchFamily="2" charset="2"/>
            </a:endParaRPr>
          </a:p>
          <a:p>
            <a:pPr marL="0" indent="0" algn="l">
              <a:buFont typeface="Arial" panose="020B0604020202020204" pitchFamily="34" charset="0"/>
              <a:buNone/>
            </a:pPr>
            <a:r>
              <a:rPr lang="zh-TW" altLang="en-US" sz="1200" baseline="0" dirty="0" smtClean="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在反思過程中，教師需要引導學生建立正確的是非觀，讓學生認清</a:t>
            </a:r>
            <a:r>
              <a:rPr lang="zh-TW" altLang="en-US" sz="1200" b="1" u="sng" baseline="0" dirty="0" smtClean="0">
                <a:solidFill>
                  <a:schemeClr val="tx2"/>
                </a:solidFill>
                <a:latin typeface="微軟正黑體" panose="020B0604030504040204" pitchFamily="34" charset="-120"/>
                <a:ea typeface="微軟正黑體" panose="020B0604030504040204" pitchFamily="34" charset="-120"/>
                <a:sym typeface="Wingdings" panose="05000000000000000000" pitchFamily="2" charset="2"/>
              </a:rPr>
              <a:t>說粗話並非良好的溝通方法</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。人與人之間關係的維繫，建基於</a:t>
            </a:r>
            <a:r>
              <a:rPr lang="zh-TW" altLang="en-US" sz="1200" b="1" u="sng"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互相尊重</a:t>
            </a:r>
            <a:r>
              <a:rPr lang="zh-TW" altLang="en-US"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rPr>
              <a:t>之上。而粗言穢語不乏涉及性器官、性行為或咒罵他人的內容，無論是有意或無意針對別人，或者只屬個人發泄，實屬不宜。</a:t>
            </a:r>
            <a:endParaRPr lang="en-US" altLang="zh-TW" sz="1200" kern="1200" baseline="0" dirty="0" smtClean="0">
              <a:solidFill>
                <a:schemeClr val="tx1"/>
              </a:solidFill>
              <a:effectLst/>
              <a:latin typeface="微軟正黑體" panose="020B0604030504040204" pitchFamily="34" charset="-120"/>
              <a:ea typeface="微軟正黑體" panose="020B0604030504040204" pitchFamily="34" charset="-120"/>
              <a:cs typeface="+mn-cs"/>
              <a:sym typeface="Wingdings" panose="05000000000000000000" pitchFamily="2" charset="2"/>
            </a:endParaRPr>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7</a:t>
            </a:fld>
            <a:endParaRPr lang="zh-HK" altLang="en-US"/>
          </a:p>
        </p:txBody>
      </p:sp>
    </p:spTree>
    <p:extLst>
      <p:ext uri="{BB962C8B-B14F-4D97-AF65-F5344CB8AC3E}">
        <p14:creationId xmlns:p14="http://schemas.microsoft.com/office/powerpoint/2010/main" val="80017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EABE7E7-6244-4E59-AD7D-D0DC1D38E6D9}" type="slidenum">
              <a:rPr lang="zh-HK" altLang="en-US" smtClean="0"/>
              <a:t>8</a:t>
            </a:fld>
            <a:endParaRPr lang="zh-HK" altLang="en-US"/>
          </a:p>
        </p:txBody>
      </p:sp>
    </p:spTree>
    <p:extLst>
      <p:ext uri="{BB962C8B-B14F-4D97-AF65-F5344CB8AC3E}">
        <p14:creationId xmlns:p14="http://schemas.microsoft.com/office/powerpoint/2010/main" val="337390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7" name="Google Shape;9;p2"/>
          <p:cNvCxnSpPr/>
          <p:nvPr userDrawn="1"/>
        </p:nvCxnSpPr>
        <p:spPr>
          <a:xfrm>
            <a:off x="628650" y="721267"/>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81526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a:p>
        </p:txBody>
      </p:sp>
    </p:spTree>
    <p:extLst>
      <p:ext uri="{BB962C8B-B14F-4D97-AF65-F5344CB8AC3E}">
        <p14:creationId xmlns:p14="http://schemas.microsoft.com/office/powerpoint/2010/main" val="177525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a:p>
        </p:txBody>
      </p:sp>
    </p:spTree>
    <p:extLst>
      <p:ext uri="{BB962C8B-B14F-4D97-AF65-F5344CB8AC3E}">
        <p14:creationId xmlns:p14="http://schemas.microsoft.com/office/powerpoint/2010/main" val="1118944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9755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a:p>
        </p:txBody>
      </p:sp>
    </p:spTree>
    <p:extLst>
      <p:ext uri="{BB962C8B-B14F-4D97-AF65-F5344CB8AC3E}">
        <p14:creationId xmlns:p14="http://schemas.microsoft.com/office/powerpoint/2010/main" val="142891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99EFAEC1-747D-480E-83CC-18A8E2A39DFB}" type="slidenum">
              <a:rPr lang="zh-HK" altLang="en-US" smtClean="0"/>
              <a:t>‹#›</a:t>
            </a:fld>
            <a:endParaRPr lang="zh-HK" altLang="en-US"/>
          </a:p>
        </p:txBody>
      </p:sp>
      <p:sp>
        <p:nvSpPr>
          <p:cNvPr id="11" name="標題 1"/>
          <p:cNvSpPr>
            <a:spLocks noGrp="1"/>
          </p:cNvSpPr>
          <p:nvPr>
            <p:ph type="title"/>
          </p:nvPr>
        </p:nvSpPr>
        <p:spPr>
          <a:xfrm>
            <a:off x="615950" y="488964"/>
            <a:ext cx="7886700" cy="871008"/>
          </a:xfrm>
        </p:spPr>
        <p:txBody>
          <a:bodyPr/>
          <a:lstStyle/>
          <a:p>
            <a:r>
              <a:rPr lang="zh-TW" altLang="en-US" dirty="0" smtClean="0"/>
              <a:t>按一下以編輯母片標題樣式</a:t>
            </a:r>
            <a:endParaRPr lang="zh-HK" altLang="en-US" dirty="0"/>
          </a:p>
        </p:txBody>
      </p:sp>
      <p:cxnSp>
        <p:nvCxnSpPr>
          <p:cNvPr id="12"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3"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4"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43280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99EFAEC1-747D-480E-83CC-18A8E2A39DFB}" type="slidenum">
              <a:rPr lang="zh-HK" altLang="en-US" smtClean="0"/>
              <a:t>‹#›</a:t>
            </a:fld>
            <a:endParaRPr lang="zh-HK" altLang="en-US"/>
          </a:p>
        </p:txBody>
      </p:sp>
      <p:sp>
        <p:nvSpPr>
          <p:cNvPr id="10" name="標題 1"/>
          <p:cNvSpPr>
            <a:spLocks noGrp="1"/>
          </p:cNvSpPr>
          <p:nvPr>
            <p:ph type="title"/>
          </p:nvPr>
        </p:nvSpPr>
        <p:spPr>
          <a:xfrm>
            <a:off x="615950" y="488964"/>
            <a:ext cx="7886700" cy="871008"/>
          </a:xfrm>
        </p:spPr>
        <p:txBody>
          <a:bodyPr/>
          <a:lstStyle/>
          <a:p>
            <a:r>
              <a:rPr lang="zh-TW" altLang="en-US" dirty="0" smtClean="0"/>
              <a:t>按一下以編輯母片標題樣式</a:t>
            </a:r>
            <a:endParaRPr lang="zh-HK" altLang="en-US" dirty="0"/>
          </a:p>
        </p:txBody>
      </p:sp>
      <p:cxnSp>
        <p:nvCxnSpPr>
          <p:cNvPr id="11"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2"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3"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2898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99EFAEC1-747D-480E-83CC-18A8E2A39DFB}" type="slidenum">
              <a:rPr lang="zh-HK" altLang="en-US" smtClean="0"/>
              <a:t>‹#›</a:t>
            </a:fld>
            <a:endParaRPr lang="zh-HK" altLang="en-US"/>
          </a:p>
        </p:txBody>
      </p:sp>
      <p:sp>
        <p:nvSpPr>
          <p:cNvPr id="6" name="標題 1"/>
          <p:cNvSpPr>
            <a:spLocks noGrp="1"/>
          </p:cNvSpPr>
          <p:nvPr>
            <p:ph type="title"/>
          </p:nvPr>
        </p:nvSpPr>
        <p:spPr>
          <a:xfrm>
            <a:off x="615950" y="488964"/>
            <a:ext cx="7886700" cy="871008"/>
          </a:xfrm>
        </p:spPr>
        <p:txBody>
          <a:bodyPr/>
          <a:lstStyle/>
          <a:p>
            <a:r>
              <a:rPr lang="zh-TW" altLang="en-US" dirty="0" smtClean="0"/>
              <a:t>按一下以編輯母片標題樣式</a:t>
            </a:r>
            <a:endParaRPr lang="zh-HK" altLang="en-US" dirty="0"/>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7712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99EFAEC1-747D-480E-83CC-18A8E2A39DFB}" type="slidenum">
              <a:rPr lang="zh-HK" altLang="en-US" smtClean="0"/>
              <a:t>‹#›</a:t>
            </a:fld>
            <a:endParaRPr lang="zh-HK" altLang="en-US"/>
          </a:p>
        </p:txBody>
      </p:sp>
      <p:sp>
        <p:nvSpPr>
          <p:cNvPr id="7" name="標題 1"/>
          <p:cNvSpPr>
            <a:spLocks noGrp="1"/>
          </p:cNvSpPr>
          <p:nvPr>
            <p:ph type="title"/>
          </p:nvPr>
        </p:nvSpPr>
        <p:spPr>
          <a:xfrm>
            <a:off x="615950" y="488964"/>
            <a:ext cx="7886700" cy="871008"/>
          </a:xfrm>
        </p:spPr>
        <p:txBody>
          <a:bodyPr/>
          <a:lstStyle/>
          <a:p>
            <a:r>
              <a:rPr lang="zh-TW" altLang="en-US" dirty="0" smtClean="0"/>
              <a:t>按一下以編輯母片標題樣式</a:t>
            </a:r>
            <a:endParaRPr lang="zh-HK" altLang="en-US" dirty="0"/>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6904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7"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069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0"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7381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dirty="0"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8"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9"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0"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1035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135075"/>
          </a:xfrm>
        </p:spPr>
        <p:txBody>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10"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1"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12"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17932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5075"/>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6"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7" name="Google Shape;9;p2"/>
          <p:cNvCxnSpPr/>
          <p:nvPr userDrawn="1"/>
        </p:nvCxnSpPr>
        <p:spPr>
          <a:xfrm>
            <a:off x="628650" y="1500201"/>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8"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03032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a:p>
        </p:txBody>
      </p:sp>
    </p:spTree>
    <p:extLst>
      <p:ext uri="{BB962C8B-B14F-4D97-AF65-F5344CB8AC3E}">
        <p14:creationId xmlns:p14="http://schemas.microsoft.com/office/powerpoint/2010/main" val="411964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5"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6" name="Google Shape;9;p2"/>
          <p:cNvCxnSpPr/>
          <p:nvPr userDrawn="1"/>
        </p:nvCxnSpPr>
        <p:spPr>
          <a:xfrm>
            <a:off x="628650" y="348735"/>
            <a:ext cx="7830000" cy="0"/>
          </a:xfrm>
          <a:prstGeom prst="straightConnector1">
            <a:avLst/>
          </a:prstGeom>
          <a:noFill/>
          <a:ln w="38100" cap="flat" cmpd="sng">
            <a:solidFill>
              <a:schemeClr val="dk1"/>
            </a:solidFill>
            <a:prstDash val="solid"/>
            <a:round/>
            <a:headEnd type="none" w="med" len="med"/>
            <a:tailEnd type="none" w="med" len="med"/>
          </a:ln>
        </p:spPr>
      </p:cxnSp>
      <p:cxnSp>
        <p:nvCxnSpPr>
          <p:cNvPr id="7" name="Google Shape;9;p2"/>
          <p:cNvCxnSpPr/>
          <p:nvPr userDrawn="1"/>
        </p:nvCxnSpPr>
        <p:spPr>
          <a:xfrm>
            <a:off x="628650" y="1103961"/>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9223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89929-9520-4E9F-8E2C-B0126884344D}" type="datetimeFigureOut">
              <a:rPr lang="zh-HK" altLang="en-US" smtClean="0"/>
              <a:t>6/5/2022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9EFAEC1-747D-480E-83CC-18A8E2A39DFB}" type="slidenum">
              <a:rPr lang="zh-HK" altLang="en-US" smtClean="0"/>
              <a:t>‹#›</a:t>
            </a:fld>
            <a:endParaRPr lang="zh-HK" altLang="en-US"/>
          </a:p>
        </p:txBody>
      </p:sp>
      <p:cxnSp>
        <p:nvCxnSpPr>
          <p:cNvPr id="5" name="Google Shape;10;p2"/>
          <p:cNvCxnSpPr/>
          <p:nvPr userDrawn="1"/>
        </p:nvCxnSpPr>
        <p:spPr>
          <a:xfrm>
            <a:off x="628650" y="6277990"/>
            <a:ext cx="7830000" cy="0"/>
          </a:xfrm>
          <a:prstGeom prst="straightConnector1">
            <a:avLst/>
          </a:prstGeom>
          <a:noFill/>
          <a:ln w="381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3815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89929-9520-4E9F-8E2C-B0126884344D}" type="datetimeFigureOut">
              <a:rPr lang="zh-HK" altLang="en-US" smtClean="0"/>
              <a:t>6/5/2022</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FAEC1-747D-480E-83CC-18A8E2A39DFB}" type="slidenum">
              <a:rPr lang="zh-HK" altLang="en-US" smtClean="0"/>
              <a:t>‹#›</a:t>
            </a:fld>
            <a:endParaRPr lang="zh-HK" altLang="en-US"/>
          </a:p>
        </p:txBody>
      </p:sp>
    </p:spTree>
    <p:extLst>
      <p:ext uri="{BB962C8B-B14F-4D97-AF65-F5344CB8AC3E}">
        <p14:creationId xmlns:p14="http://schemas.microsoft.com/office/powerpoint/2010/main" val="28212182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4" r:id="rId7"/>
    <p:sldLayoutId id="2147483675" r:id="rId8"/>
    <p:sldLayoutId id="2147483669" r:id="rId9"/>
    <p:sldLayoutId id="2147483670" r:id="rId10"/>
    <p:sldLayoutId id="2147483671" r:id="rId11"/>
    <p:sldLayoutId id="2147483672" r:id="rId12"/>
    <p:sldLayoutId id="2147483673" r:id="rId13"/>
    <p:sldLayoutId id="2147483652" r:id="rId14"/>
    <p:sldLayoutId id="2147483653" r:id="rId15"/>
    <p:sldLayoutId id="2147483654" r:id="rId16"/>
    <p:sldLayoutId id="214748365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85800" y="1122363"/>
            <a:ext cx="4495800" cy="2387600"/>
          </a:xfrm>
        </p:spPr>
        <p:txBody>
          <a:bodyPr/>
          <a:lstStyle/>
          <a:p>
            <a:r>
              <a:rPr lang="zh-TW" altLang="en-US" b="1" dirty="0" smtClean="0">
                <a:latin typeface="微軟正黑體" panose="020B0604030504040204" pitchFamily="34" charset="-120"/>
                <a:ea typeface="微軟正黑體" panose="020B0604030504040204" pitchFamily="34" charset="-120"/>
              </a:rPr>
              <a:t>粗言穢語，</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無傷大雅？</a:t>
            </a:r>
            <a:endParaRPr lang="zh-HK" altLang="en-US" b="1"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838200" y="3868738"/>
            <a:ext cx="7162800" cy="1655762"/>
          </a:xfrm>
        </p:spPr>
        <p:txBody>
          <a:bodyPr anchor="ctr">
            <a:normAutofit fontScale="77500" lnSpcReduction="20000"/>
          </a:bodyPr>
          <a:lstStyle/>
          <a:p>
            <a:pPr algn="l"/>
            <a:r>
              <a:rPr lang="zh-TW" altLang="en-US" dirty="0" smtClean="0">
                <a:latin typeface="微軟正黑體" panose="020B0604030504040204" pitchFamily="34" charset="-120"/>
                <a:ea typeface="微軟正黑體" panose="020B0604030504040204" pitchFamily="34" charset="-120"/>
              </a:rPr>
              <a:t>價值觀教育</a:t>
            </a:r>
          </a:p>
          <a:p>
            <a:pPr algn="l"/>
            <a:r>
              <a:rPr lang="zh-TW" altLang="en-US" dirty="0" smtClean="0">
                <a:latin typeface="微軟正黑體" panose="020B0604030504040204" pitchFamily="34" charset="-120"/>
                <a:ea typeface="微軟正黑體" panose="020B0604030504040204" pitchFamily="34" charset="-120"/>
              </a:rPr>
              <a:t>初中</a:t>
            </a:r>
          </a:p>
          <a:p>
            <a:pPr algn="l"/>
            <a:r>
              <a:rPr lang="zh-TW" altLang="en-US" dirty="0" smtClean="0">
                <a:latin typeface="微軟正黑體" panose="020B0604030504040204" pitchFamily="34" charset="-120"/>
                <a:ea typeface="微軟正黑體" panose="020B0604030504040204" pitchFamily="34" charset="-120"/>
              </a:rPr>
              <a:t>教育局 </a:t>
            </a:r>
          </a:p>
          <a:p>
            <a:pPr algn="l"/>
            <a:r>
              <a:rPr lang="zh-TW" altLang="en-US" dirty="0" smtClean="0">
                <a:latin typeface="微軟正黑體" panose="020B0604030504040204" pitchFamily="34" charset="-120"/>
                <a:ea typeface="微軟正黑體" panose="020B0604030504040204" pitchFamily="34" charset="-120"/>
              </a:rPr>
              <a:t>德育、公民及國民教育組製作</a:t>
            </a:r>
          </a:p>
          <a:p>
            <a:pPr algn="l"/>
            <a:r>
              <a:rPr lang="en-US" altLang="zh-TW" dirty="0" smtClean="0">
                <a:latin typeface="微軟正黑體" panose="020B0604030504040204" pitchFamily="34" charset="-120"/>
                <a:ea typeface="微軟正黑體" panose="020B0604030504040204" pitchFamily="34" charset="-120"/>
              </a:rPr>
              <a:t>2022</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月</a:t>
            </a:r>
          </a:p>
        </p:txBody>
      </p:sp>
      <p:pic>
        <p:nvPicPr>
          <p:cNvPr id="6" name="圖片 5"/>
          <p:cNvPicPr>
            <a:picLocks noChangeAspect="1"/>
          </p:cNvPicPr>
          <p:nvPr/>
        </p:nvPicPr>
        <p:blipFill>
          <a:blip r:embed="rId3">
            <a:clrChange>
              <a:clrFrom>
                <a:srgbClr val="FFFFFF"/>
              </a:clrFrom>
              <a:clrTo>
                <a:srgbClr val="FFFFFF">
                  <a:alpha val="0"/>
                </a:srgbClr>
              </a:clrTo>
            </a:clrChange>
          </a:blip>
          <a:stretch>
            <a:fillRect/>
          </a:stretch>
        </p:blipFill>
        <p:spPr>
          <a:xfrm>
            <a:off x="5730320" y="809963"/>
            <a:ext cx="2505528" cy="5400000"/>
          </a:xfrm>
          <a:prstGeom prst="rect">
            <a:avLst/>
          </a:prstGeom>
        </p:spPr>
      </p:pic>
      <p:sp>
        <p:nvSpPr>
          <p:cNvPr id="8" name="矩形 7">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禁止標誌 9"/>
          <p:cNvSpPr/>
          <p:nvPr/>
        </p:nvSpPr>
        <p:spPr>
          <a:xfrm>
            <a:off x="5918509" y="2316163"/>
            <a:ext cx="2199915" cy="2068039"/>
          </a:xfrm>
          <a:prstGeom prst="noSmoking">
            <a:avLst>
              <a:gd name="adj" fmla="val 122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Tree>
    <p:extLst>
      <p:ext uri="{BB962C8B-B14F-4D97-AF65-F5344CB8AC3E}">
        <p14:creationId xmlns:p14="http://schemas.microsoft.com/office/powerpoint/2010/main" val="273819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
        <p:nvSpPr>
          <p:cNvPr id="5" name="標題 1">
            <a:extLst>
              <a:ext uri="{FF2B5EF4-FFF2-40B4-BE49-F238E27FC236}">
                <a16:creationId xmlns:a16="http://schemas.microsoft.com/office/drawing/2014/main" id="{5FA5DF95-1626-4046-BB8D-3D8F78F001B4}"/>
              </a:ext>
            </a:extLst>
          </p:cNvPr>
          <p:cNvSpPr txBox="1">
            <a:spLocks/>
          </p:cNvSpPr>
          <p:nvPr/>
        </p:nvSpPr>
        <p:spPr>
          <a:xfrm>
            <a:off x="818717" y="757728"/>
            <a:ext cx="7551735"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smtClean="0">
                <a:solidFill>
                  <a:schemeClr val="bg1"/>
                </a:solidFill>
                <a:latin typeface="微軟正黑體" panose="020B0604030504040204" pitchFamily="34" charset="-120"/>
                <a:ea typeface="微軟正黑體" panose="020B0604030504040204" pitchFamily="34" charset="-120"/>
                <a:cs typeface="+mn-cs"/>
                <a:sym typeface="Wingdings" panose="05000000000000000000" pitchFamily="2" charset="2"/>
              </a:rPr>
              <a:t>學習重點</a:t>
            </a:r>
            <a:endParaRPr lang="zh-HK" altLang="en-US" b="1" dirty="0">
              <a:solidFill>
                <a:schemeClr val="bg1"/>
              </a:solidFill>
              <a:latin typeface="微軟正黑體" panose="020B0604030504040204" pitchFamily="34" charset="-120"/>
              <a:ea typeface="微軟正黑體" panose="020B0604030504040204" pitchFamily="34" charset="-120"/>
              <a:cs typeface="+mn-cs"/>
            </a:endParaRPr>
          </a:p>
        </p:txBody>
      </p:sp>
      <p:graphicFrame>
        <p:nvGraphicFramePr>
          <p:cNvPr id="6" name="表格 5">
            <a:extLst>
              <a:ext uri="{FF2B5EF4-FFF2-40B4-BE49-F238E27FC236}">
                <a16:creationId xmlns:a16="http://schemas.microsoft.com/office/drawing/2014/main" id="{340A3223-6B46-4DE9-94CC-451210A88011}"/>
              </a:ext>
            </a:extLst>
          </p:cNvPr>
          <p:cNvGraphicFramePr>
            <a:graphicFrameLocks noGrp="1"/>
          </p:cNvGraphicFramePr>
          <p:nvPr>
            <p:extLst>
              <p:ext uri="{D42A27DB-BD31-4B8C-83A1-F6EECF244321}">
                <p14:modId xmlns:p14="http://schemas.microsoft.com/office/powerpoint/2010/main" val="2032370587"/>
              </p:ext>
            </p:extLst>
          </p:nvPr>
        </p:nvGraphicFramePr>
        <p:xfrm>
          <a:off x="545911" y="1509323"/>
          <a:ext cx="7970292" cy="4680822"/>
        </p:xfrm>
        <a:graphic>
          <a:graphicData uri="http://schemas.openxmlformats.org/drawingml/2006/table">
            <a:tbl>
              <a:tblPr>
                <a:tableStyleId>{2D5ABB26-0587-4C30-8999-92F81FD0307C}</a:tableStyleId>
              </a:tblPr>
              <a:tblGrid>
                <a:gridCol w="1987983">
                  <a:extLst>
                    <a:ext uri="{9D8B030D-6E8A-4147-A177-3AD203B41FA5}">
                      <a16:colId xmlns:a16="http://schemas.microsoft.com/office/drawing/2014/main" val="671913260"/>
                    </a:ext>
                  </a:extLst>
                </a:gridCol>
                <a:gridCol w="5982309">
                  <a:extLst>
                    <a:ext uri="{9D8B030D-6E8A-4147-A177-3AD203B41FA5}">
                      <a16:colId xmlns:a16="http://schemas.microsoft.com/office/drawing/2014/main" val="3911223499"/>
                    </a:ext>
                  </a:extLst>
                </a:gridCol>
              </a:tblGrid>
              <a:tr h="14046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內容概要</a:t>
                      </a:r>
                      <a:r>
                        <a:rPr lang="en-US" altLang="zh-TW" sz="2800" dirty="0">
                          <a:solidFill>
                            <a:schemeClr val="bg1"/>
                          </a:solidFill>
                          <a:latin typeface="微軟正黑體" panose="020B0604030504040204" pitchFamily="34" charset="-120"/>
                          <a:ea typeface="微軟正黑體" panose="020B0604030504040204" pitchFamily="34" charset="-120"/>
                        </a:rPr>
                        <a:t>:  </a:t>
                      </a:r>
                    </a:p>
                    <a:p>
                      <a:pPr>
                        <a:lnSpc>
                          <a:spcPct val="100000"/>
                        </a:lnSpc>
                      </a:pP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0" indent="0" algn="just" hangingPunct="0">
                        <a:lnSpc>
                          <a:spcPct val="100000"/>
                        </a:lnSpc>
                        <a:spcBef>
                          <a:spcPts val="600"/>
                        </a:spcBef>
                        <a:spcAft>
                          <a:spcPts val="600"/>
                        </a:spcAft>
                        <a:buNone/>
                      </a:pPr>
                      <a:r>
                        <a:rPr lang="zh-TW" altLang="en-US" sz="2800" b="0" spc="100" baseline="0" dirty="0" smtClean="0">
                          <a:solidFill>
                            <a:schemeClr val="bg1"/>
                          </a:solidFill>
                          <a:latin typeface="微軟正黑體" panose="020B0604030504040204" pitchFamily="34" charset="-120"/>
                          <a:ea typeface="微軟正黑體" panose="020B0604030504040204" pitchFamily="34" charset="-120"/>
                        </a:rPr>
                        <a:t>通過個案討論，讓學生反思謹言慎行的重要性，明白在公眾場合應尊重他人，藉此培育他們良好品格和正確的價值觀和行為。</a:t>
                      </a:r>
                    </a:p>
                  </a:txBody>
                  <a:tcPr marL="86263" marR="86263" marT="43537" marB="43537"/>
                </a:tc>
                <a:extLst>
                  <a:ext uri="{0D108BD9-81ED-4DB2-BD59-A6C34878D82A}">
                    <a16:rowId xmlns:a16="http://schemas.microsoft.com/office/drawing/2014/main" val="2448304074"/>
                  </a:ext>
                </a:extLst>
              </a:tr>
              <a:tr h="12007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學習目標</a:t>
                      </a:r>
                      <a:r>
                        <a:rPr lang="en-US" altLang="zh-TW" sz="2800" dirty="0">
                          <a:solidFill>
                            <a:schemeClr val="bg1"/>
                          </a:solidFill>
                          <a:latin typeface="微軟正黑體" panose="020B0604030504040204" pitchFamily="34" charset="-120"/>
                          <a:ea typeface="微軟正黑體" panose="020B0604030504040204" pitchFamily="34" charset="-120"/>
                        </a:rPr>
                        <a:t>:</a:t>
                      </a:r>
                    </a:p>
                    <a:p>
                      <a:pPr>
                        <a:lnSpc>
                          <a:spcPct val="100000"/>
                        </a:lnSpc>
                      </a:pP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342900" indent="-342900">
                        <a:lnSpc>
                          <a:spcPct val="100000"/>
                        </a:lnSpc>
                        <a:spcBef>
                          <a:spcPts val="600"/>
                        </a:spcBef>
                        <a:spcAft>
                          <a:spcPts val="600"/>
                        </a:spcAft>
                        <a:buFont typeface="+mj-lt"/>
                        <a:buAutoNum type="arabicPeriod"/>
                      </a:pPr>
                      <a:r>
                        <a:rPr lang="zh-TW" altLang="en-US" sz="2800" spc="100" baseline="0" dirty="0" smtClean="0">
                          <a:solidFill>
                            <a:schemeClr val="bg1"/>
                          </a:solidFill>
                          <a:latin typeface="微軟正黑體" panose="020B0604030504040204" pitchFamily="34" charset="-120"/>
                          <a:ea typeface="微軟正黑體" panose="020B0604030504040204" pitchFamily="34" charset="-120"/>
                        </a:rPr>
                        <a:t>了解使用粗言穢語並非良好的溝通方法</a:t>
                      </a:r>
                      <a:endParaRPr lang="en-US" altLang="zh-TW" sz="2800" spc="100" baseline="0" dirty="0" smtClean="0">
                        <a:solidFill>
                          <a:schemeClr val="bg1"/>
                        </a:solidFill>
                        <a:latin typeface="微軟正黑體" panose="020B0604030504040204" pitchFamily="34" charset="-120"/>
                        <a:ea typeface="微軟正黑體" panose="020B0604030504040204" pitchFamily="34" charset="-120"/>
                      </a:endParaRPr>
                    </a:p>
                    <a:p>
                      <a:pPr marL="342900" indent="-342900" algn="l" defTabSz="914400" rtl="0" eaLnBrk="1" latinLnBrk="0" hangingPunct="1">
                        <a:lnSpc>
                          <a:spcPct val="100000"/>
                        </a:lnSpc>
                        <a:spcBef>
                          <a:spcPts val="600"/>
                        </a:spcBef>
                        <a:spcAft>
                          <a:spcPts val="600"/>
                        </a:spcAft>
                        <a:buFont typeface="+mj-lt"/>
                        <a:buAutoNum type="arabicPeriod"/>
                      </a:pPr>
                      <a:r>
                        <a:rPr lang="zh-TW" altLang="en-US" sz="2800" kern="1200" spc="100" baseline="0" dirty="0" smtClean="0">
                          <a:solidFill>
                            <a:schemeClr val="bg1"/>
                          </a:solidFill>
                          <a:latin typeface="微軟正黑體" panose="020B0604030504040204" pitchFamily="34" charset="-120"/>
                          <a:ea typeface="微軟正黑體" panose="020B0604030504040204" pitchFamily="34" charset="-120"/>
                          <a:cs typeface="+mn-cs"/>
                        </a:rPr>
                        <a:t>明白在公眾場合應謹言慎行，尊重他人及自己</a:t>
                      </a:r>
                      <a:endParaRPr lang="en-US" altLang="zh-TW" sz="2800" kern="1200" spc="100" baseline="0" dirty="0" smtClean="0">
                        <a:solidFill>
                          <a:schemeClr val="bg1"/>
                        </a:solidFill>
                        <a:latin typeface="微軟正黑體" panose="020B0604030504040204" pitchFamily="34" charset="-120"/>
                        <a:ea typeface="微軟正黑體" panose="020B0604030504040204" pitchFamily="34" charset="-120"/>
                        <a:cs typeface="+mn-cs"/>
                      </a:endParaRPr>
                    </a:p>
                  </a:txBody>
                  <a:tcPr marL="86263" marR="86263" marT="43537" marB="43537"/>
                </a:tc>
                <a:extLst>
                  <a:ext uri="{0D108BD9-81ED-4DB2-BD59-A6C34878D82A}">
                    <a16:rowId xmlns:a16="http://schemas.microsoft.com/office/drawing/2014/main" val="2040042857"/>
                  </a:ext>
                </a:extLst>
              </a:tr>
              <a:tr h="93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價值觀</a:t>
                      </a:r>
                      <a:r>
                        <a:rPr lang="zh-TW" altLang="en-US" sz="2800" dirty="0" smtClean="0">
                          <a:solidFill>
                            <a:schemeClr val="bg1"/>
                          </a:solidFill>
                          <a:latin typeface="微軟正黑體" panose="020B0604030504040204" pitchFamily="34" charset="-120"/>
                          <a:ea typeface="微軟正黑體" panose="020B0604030504040204" pitchFamily="34" charset="-120"/>
                        </a:rPr>
                        <a:t>和</a:t>
                      </a:r>
                      <a:endParaRPr lang="en-US" altLang="zh-TW" sz="2800" dirty="0" smtClean="0">
                        <a:solidFill>
                          <a:schemeClr val="bg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smtClean="0">
                          <a:solidFill>
                            <a:schemeClr val="bg1"/>
                          </a:solidFill>
                          <a:latin typeface="微軟正黑體" panose="020B0604030504040204" pitchFamily="34" charset="-120"/>
                          <a:ea typeface="微軟正黑體" panose="020B0604030504040204" pitchFamily="34" charset="-120"/>
                        </a:rPr>
                        <a:t>態度</a:t>
                      </a:r>
                      <a:r>
                        <a:rPr lang="en-US" altLang="zh-TW" sz="2800" dirty="0" smtClean="0">
                          <a:solidFill>
                            <a:schemeClr val="bg1"/>
                          </a:solidFill>
                          <a:latin typeface="微軟正黑體" panose="020B0604030504040204" pitchFamily="34" charset="-120"/>
                          <a:ea typeface="微軟正黑體" panose="020B0604030504040204" pitchFamily="34" charset="-120"/>
                        </a:rPr>
                        <a:t>:</a:t>
                      </a:r>
                      <a:endParaRPr lang="zh-TW" altLang="en-US" sz="2800" b="0" dirty="0">
                        <a:solidFill>
                          <a:schemeClr val="bg1"/>
                        </a:solidFill>
                        <a:latin typeface="微軟正黑體" panose="020B0604030504040204" pitchFamily="34" charset="-120"/>
                        <a:ea typeface="微軟正黑體" panose="020B0604030504040204" pitchFamily="34" charset="-120"/>
                      </a:endParaRPr>
                    </a:p>
                  </a:txBody>
                  <a:tcPr marL="86263" marR="86263" marT="43537" marB="43537"/>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kern="1200" spc="100" baseline="0" dirty="0" smtClean="0">
                          <a:solidFill>
                            <a:schemeClr val="bg1"/>
                          </a:solidFill>
                          <a:latin typeface="微軟正黑體" panose="020B0604030504040204" pitchFamily="34" charset="-120"/>
                          <a:ea typeface="微軟正黑體" panose="020B0604030504040204" pitchFamily="34" charset="-120"/>
                          <a:cs typeface="+mn-cs"/>
                        </a:rPr>
                        <a:t>尊重他人、理性、律己</a:t>
                      </a:r>
                      <a:endParaRPr lang="zh-TW" altLang="en-US" sz="28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86263" marR="86263" marT="43537" marB="43537"/>
                </a:tc>
                <a:extLst>
                  <a:ext uri="{0D108BD9-81ED-4DB2-BD59-A6C34878D82A}">
                    <a16:rowId xmlns:a16="http://schemas.microsoft.com/office/drawing/2014/main" val="2147798219"/>
                  </a:ext>
                </a:extLst>
              </a:tr>
            </a:tbl>
          </a:graphicData>
        </a:graphic>
      </p:graphicFrame>
      <p:sp>
        <p:nvSpPr>
          <p:cNvPr id="7" name="矩形 6">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293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latin typeface="微軟正黑體" panose="020B0604030504040204" pitchFamily="34" charset="-120"/>
                <a:ea typeface="微軟正黑體" panose="020B0604030504040204" pitchFamily="34" charset="-120"/>
              </a:rPr>
              <a:t>個案討論</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615440"/>
            <a:ext cx="4278630" cy="4561523"/>
          </a:xfrm>
          <a:solidFill>
            <a:schemeClr val="accent4">
              <a:lumMod val="20000"/>
              <a:lumOff val="80000"/>
            </a:schemeClr>
          </a:solidFill>
        </p:spPr>
        <p:txBody>
          <a:bodyPr anchor="ctr">
            <a:normAutofit lnSpcReduction="10000"/>
          </a:bodyPr>
          <a:lstStyle/>
          <a:p>
            <a:pPr marL="0" indent="0">
              <a:lnSpc>
                <a:spcPct val="100000"/>
              </a:lnSpc>
              <a:buNone/>
            </a:pPr>
            <a:r>
              <a:rPr lang="zh-TW" altLang="en-US" sz="2300" dirty="0" smtClean="0">
                <a:latin typeface="標楷體" panose="03000509000000000000" pitchFamily="65" charset="-120"/>
                <a:ea typeface="標楷體" panose="03000509000000000000" pitchFamily="65" charset="-120"/>
              </a:rPr>
              <a:t>乘搭大眾交通工具，偶然會因為一時冒失，未能及時</a:t>
            </a:r>
            <a:r>
              <a:rPr lang="zh-TW" altLang="en-US" sz="2300" dirty="0">
                <a:latin typeface="標楷體" panose="03000509000000000000" pitchFamily="65" charset="-120"/>
                <a:ea typeface="標楷體" panose="03000509000000000000" pitchFamily="65" charset="-120"/>
              </a:rPr>
              <a:t>下車</a:t>
            </a:r>
            <a:r>
              <a:rPr lang="zh-TW" altLang="en-US" sz="2300" dirty="0" smtClean="0">
                <a:latin typeface="標楷體" panose="03000509000000000000" pitchFamily="65" charset="-120"/>
                <a:ea typeface="標楷體" panose="03000509000000000000" pitchFamily="65" charset="-120"/>
              </a:rPr>
              <a:t>。</a:t>
            </a:r>
            <a:endParaRPr lang="en-US" altLang="zh-TW" sz="2300" dirty="0" smtClean="0">
              <a:latin typeface="標楷體" panose="03000509000000000000" pitchFamily="65" charset="-120"/>
              <a:ea typeface="標楷體" panose="03000509000000000000" pitchFamily="65" charset="-120"/>
            </a:endParaRPr>
          </a:p>
          <a:p>
            <a:pPr marL="0" indent="0">
              <a:lnSpc>
                <a:spcPct val="100000"/>
              </a:lnSpc>
              <a:buNone/>
            </a:pPr>
            <a:r>
              <a:rPr lang="zh-TW" altLang="en-US" sz="2300" dirty="0" smtClean="0">
                <a:latin typeface="標楷體" panose="03000509000000000000" pitchFamily="65" charset="-120"/>
                <a:ea typeface="標楷體" panose="03000509000000000000" pitchFamily="65" charset="-120"/>
              </a:rPr>
              <a:t>日前</a:t>
            </a:r>
            <a:r>
              <a:rPr lang="zh-TW" altLang="en-US" sz="2300" dirty="0">
                <a:latin typeface="標楷體" panose="03000509000000000000" pitchFamily="65" charset="-120"/>
                <a:ea typeface="標楷體" panose="03000509000000000000" pitchFamily="65" charset="-120"/>
              </a:rPr>
              <a:t>，一位乘客因只顧玩手提電話，在巴士關上</a:t>
            </a:r>
            <a:r>
              <a:rPr lang="zh-TW" altLang="en-US" sz="2300" dirty="0" smtClean="0">
                <a:latin typeface="標楷體" panose="03000509000000000000" pitchFamily="65" charset="-120"/>
                <a:ea typeface="標楷體" panose="03000509000000000000" pitchFamily="65" charset="-120"/>
              </a:rPr>
              <a:t>車門、駛</a:t>
            </a:r>
            <a:r>
              <a:rPr lang="zh-TW" altLang="en-US" sz="2300" dirty="0">
                <a:latin typeface="標楷體" panose="03000509000000000000" pitchFamily="65" charset="-120"/>
                <a:ea typeface="標楷體" panose="03000509000000000000" pitchFamily="65" charset="-120"/>
              </a:rPr>
              <a:t>離巴士站兩個車位後</a:t>
            </a:r>
            <a:r>
              <a:rPr lang="zh-TW" altLang="en-US" sz="2300" dirty="0" smtClean="0">
                <a:latin typeface="標楷體" panose="03000509000000000000" pitchFamily="65" charset="-120"/>
                <a:ea typeface="標楷體" panose="03000509000000000000" pitchFamily="65" charset="-120"/>
              </a:rPr>
              <a:t>，不斷大聲叫喊，</a:t>
            </a:r>
            <a:r>
              <a:rPr lang="zh-TW" altLang="en-US" sz="2300" dirty="0">
                <a:latin typeface="標楷體" panose="03000509000000000000" pitchFamily="65" charset="-120"/>
                <a:ea typeface="標楷體" panose="03000509000000000000" pitchFamily="65" charset="-120"/>
              </a:rPr>
              <a:t>要求巴士車長開門</a:t>
            </a:r>
            <a:r>
              <a:rPr lang="zh-TW" altLang="en-US" sz="2300" dirty="0" smtClean="0">
                <a:latin typeface="標楷體" panose="03000509000000000000" pitchFamily="65" charset="-120"/>
                <a:ea typeface="標楷體" panose="03000509000000000000" pitchFamily="65" charset="-120"/>
              </a:rPr>
              <a:t>讓他離開</a:t>
            </a:r>
            <a:r>
              <a:rPr lang="zh-TW" altLang="en-US" sz="2300" dirty="0">
                <a:latin typeface="標楷體" panose="03000509000000000000" pitchFamily="65" charset="-120"/>
                <a:ea typeface="標楷體" panose="03000509000000000000" pitchFamily="65" charset="-120"/>
              </a:rPr>
              <a:t>。車長因</a:t>
            </a:r>
            <a:r>
              <a:rPr lang="zh-TW" altLang="en-US" sz="2300" dirty="0" smtClean="0">
                <a:latin typeface="標楷體" panose="03000509000000000000" pitchFamily="65" charset="-120"/>
                <a:ea typeface="標楷體" panose="03000509000000000000" pitchFamily="65" charset="-120"/>
              </a:rPr>
              <a:t>巴士已離站甚遠，不能開車門，因此請事主等到下一站方下車。途中，事主非常不滿，不時高</a:t>
            </a:r>
            <a:r>
              <a:rPr lang="zh-TW" altLang="en-US" sz="2300" dirty="0">
                <a:latin typeface="標楷體" panose="03000509000000000000" pitchFamily="65" charset="-120"/>
                <a:ea typeface="標楷體" panose="03000509000000000000" pitchFamily="65" charset="-120"/>
              </a:rPr>
              <a:t>叫「我趕</a:t>
            </a:r>
            <a:r>
              <a:rPr lang="zh-TW" altLang="en-US" sz="2300" dirty="0" smtClean="0">
                <a:latin typeface="標楷體" panose="03000509000000000000" pitchFamily="65" charset="-120"/>
                <a:ea typeface="標楷體" panose="03000509000000000000" pitchFamily="65" charset="-120"/>
              </a:rPr>
              <a:t>時間」、「相隔幾個路口，我如何行返去」，</a:t>
            </a:r>
            <a:r>
              <a:rPr lang="en-US" altLang="zh-TW" sz="2300" dirty="0" smtClean="0">
                <a:latin typeface="標楷體" panose="03000509000000000000" pitchFamily="65" charset="-120"/>
                <a:ea typeface="標楷體" panose="03000509000000000000" pitchFamily="65" charset="-120"/>
              </a:rPr>
              <a:t/>
            </a:r>
            <a:br>
              <a:rPr lang="en-US" altLang="zh-TW" sz="2300" dirty="0" smtClean="0">
                <a:latin typeface="標楷體" panose="03000509000000000000" pitchFamily="65" charset="-120"/>
                <a:ea typeface="標楷體" panose="03000509000000000000" pitchFamily="65" charset="-120"/>
              </a:rPr>
            </a:br>
            <a:r>
              <a:rPr lang="zh-TW" altLang="en-US" sz="2300" dirty="0" smtClean="0">
                <a:latin typeface="標楷體" panose="03000509000000000000" pitchFamily="65" charset="-120"/>
                <a:ea typeface="標楷體" panose="03000509000000000000" pitchFamily="65" charset="-120"/>
              </a:rPr>
              <a:t>期間更加插粗言穢語</a:t>
            </a:r>
            <a:r>
              <a:rPr lang="en-US" altLang="zh-TW" sz="2300" dirty="0" smtClean="0">
                <a:latin typeface="標楷體" panose="03000509000000000000" pitchFamily="65" charset="-120"/>
                <a:ea typeface="標楷體" panose="03000509000000000000" pitchFamily="65" charset="-120"/>
              </a:rPr>
              <a:t/>
            </a:r>
            <a:br>
              <a:rPr lang="en-US" altLang="zh-TW" sz="2300" dirty="0" smtClean="0">
                <a:latin typeface="標楷體" panose="03000509000000000000" pitchFamily="65" charset="-120"/>
                <a:ea typeface="標楷體" panose="03000509000000000000" pitchFamily="65" charset="-120"/>
              </a:rPr>
            </a:br>
            <a:r>
              <a:rPr lang="zh-TW" altLang="en-US" sz="2300" dirty="0" smtClean="0">
                <a:latin typeface="標楷體" panose="03000509000000000000" pitchFamily="65" charset="-120"/>
                <a:ea typeface="標楷體" panose="03000509000000000000" pitchFamily="65" charset="-120"/>
              </a:rPr>
              <a:t>辱罵車長</a:t>
            </a:r>
            <a:r>
              <a:rPr lang="zh-TW" altLang="en-US" sz="2300" dirty="0">
                <a:latin typeface="標楷體" panose="03000509000000000000" pitchFamily="65" charset="-120"/>
                <a:ea typeface="標楷體" panose="03000509000000000000" pitchFamily="65" charset="-120"/>
              </a:rPr>
              <a:t>。</a:t>
            </a:r>
            <a:endParaRPr lang="zh-HK" altLang="en-US" sz="2300" dirty="0">
              <a:latin typeface="標楷體" panose="03000509000000000000" pitchFamily="65" charset="-120"/>
              <a:ea typeface="標楷體" panose="03000509000000000000" pitchFamily="65" charset="-120"/>
            </a:endParaRPr>
          </a:p>
        </p:txBody>
      </p:sp>
      <p:grpSp>
        <p:nvGrpSpPr>
          <p:cNvPr id="8" name="群組 7"/>
          <p:cNvGrpSpPr/>
          <p:nvPr/>
        </p:nvGrpSpPr>
        <p:grpSpPr>
          <a:xfrm>
            <a:off x="4907280" y="1554480"/>
            <a:ext cx="4008738" cy="4676761"/>
            <a:chOff x="4944484" y="1784047"/>
            <a:chExt cx="4008738" cy="3640964"/>
          </a:xfrm>
        </p:grpSpPr>
        <p:pic>
          <p:nvPicPr>
            <p:cNvPr id="5" name="圖片 4"/>
            <p:cNvPicPr>
              <a:picLocks noChangeAspect="1"/>
            </p:cNvPicPr>
            <p:nvPr/>
          </p:nvPicPr>
          <p:blipFill>
            <a:blip r:embed="rId3"/>
            <a:stretch>
              <a:fillRect/>
            </a:stretch>
          </p:blipFill>
          <p:spPr>
            <a:xfrm>
              <a:off x="5542335" y="1784047"/>
              <a:ext cx="2813035" cy="663035"/>
            </a:xfrm>
            <a:prstGeom prst="rect">
              <a:avLst/>
            </a:prstGeom>
          </p:spPr>
        </p:pic>
        <p:sp>
          <p:nvSpPr>
            <p:cNvPr id="4" name="Content Placeholder 3"/>
            <p:cNvSpPr txBox="1">
              <a:spLocks/>
            </p:cNvSpPr>
            <p:nvPr/>
          </p:nvSpPr>
          <p:spPr>
            <a:xfrm>
              <a:off x="4944484" y="1902238"/>
              <a:ext cx="4008738" cy="352277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zh-TW" altLang="en-US"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思考問題</a:t>
              </a:r>
              <a:endParaRPr lang="en-US" altLang="zh-TW"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180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你是</a:t>
              </a:r>
              <a:r>
                <a:rPr lang="zh-TW" altLang="en-US" sz="2700"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車</a:t>
              </a: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長</a:t>
              </a:r>
              <a:r>
                <a:rPr lang="zh-TW" altLang="en-US" sz="2700"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其他乘客，當</a:t>
              </a:r>
              <a:r>
                <a:rPr lang="zh-TW" altLang="en-US" sz="2700"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刻會</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700"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甚麼感受</a:t>
              </a:r>
              <a:r>
                <a:rPr lang="zh-TW" altLang="en-US"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？為甚麼？</a:t>
              </a:r>
              <a:endParaRPr lang="en-US" altLang="zh-TW" sz="2700"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你認為該名乘客的行為是否恰當？為甚麼？</a:t>
              </a:r>
              <a:endParaRPr lang="en-US" altLang="zh-TW"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5600" indent="-355600" algn="just" hangingPunct="0">
                <a:lnSpc>
                  <a:spcPct val="100000"/>
                </a:lnSpc>
                <a:spcBef>
                  <a:spcPts val="0"/>
                </a:spcBef>
                <a:buFont typeface="+mj-lt"/>
                <a:buAutoNum type="arabicPeriod"/>
              </a:pPr>
              <a:r>
                <a:rPr lang="zh-TW" altLang="en-US"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如果你是事主，面對過了站，你會如何處理？為</a:t>
              </a:r>
              <a:r>
                <a:rPr lang="zh-TW" altLang="en-US" b="1" kern="100" dirty="0" smtClean="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rPr>
                <a:t>甚麼？</a:t>
              </a:r>
              <a:endParaRPr lang="en-US" altLang="zh-TW" b="1" kern="100" dirty="0">
                <a:solidFill>
                  <a:srgbClr val="5238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 name="矩形 5">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414" y="5221048"/>
            <a:ext cx="827666" cy="827666"/>
          </a:xfrm>
          <a:prstGeom prst="rect">
            <a:avLst/>
          </a:prstGeom>
        </p:spPr>
      </p:pic>
    </p:spTree>
    <p:extLst>
      <p:ext uri="{BB962C8B-B14F-4D97-AF65-F5344CB8AC3E}">
        <p14:creationId xmlns:p14="http://schemas.microsoft.com/office/powerpoint/2010/main" val="33941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latin typeface="微軟正黑體" panose="020B0604030504040204" pitchFamily="34" charset="-120"/>
                <a:ea typeface="微軟正黑體" panose="020B0604030504040204" pitchFamily="34" charset="-120"/>
              </a:rPr>
              <a:t>反思問題</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39881" y="2217400"/>
            <a:ext cx="7649719" cy="4351338"/>
          </a:xfrm>
        </p:spPr>
        <p:txBody>
          <a:bodyPr>
            <a:normAutofit/>
          </a:bodyPr>
          <a:lstStyle/>
          <a:p>
            <a:pPr marL="450850" indent="-450850" algn="just" hangingPunct="0">
              <a:lnSpc>
                <a:spcPct val="100000"/>
              </a:lnSpc>
              <a:spcAft>
                <a:spcPts val="600"/>
              </a:spcAft>
            </a:pPr>
            <a:r>
              <a:rPr lang="zh-TW" altLang="en-US" sz="4000" spc="100" dirty="0" smtClean="0">
                <a:latin typeface="微軟正黑體" panose="020B0604030504040204" pitchFamily="34" charset="-120"/>
                <a:ea typeface="微軟正黑體" panose="020B0604030504040204" pitchFamily="34" charset="-120"/>
              </a:rPr>
              <a:t>坊間有說法認為說粗言穢語是為了表達情緒和感受。你有何看法？</a:t>
            </a:r>
            <a:r>
              <a:rPr lang="zh-TW" altLang="en-US" sz="4000" spc="100" dirty="0">
                <a:latin typeface="微軟正黑體" panose="020B0604030504040204" pitchFamily="34" charset="-120"/>
                <a:ea typeface="微軟正黑體" panose="020B0604030504040204" pitchFamily="34" charset="-120"/>
              </a:rPr>
              <a:t>為甚麼？</a:t>
            </a:r>
          </a:p>
        </p:txBody>
      </p:sp>
      <p:pic>
        <p:nvPicPr>
          <p:cNvPr id="4" name="圖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4458243"/>
            <a:ext cx="2700000" cy="1800000"/>
          </a:xfrm>
          <a:prstGeom prst="rect">
            <a:avLst/>
          </a:prstGeom>
        </p:spPr>
      </p:pic>
      <p:sp>
        <p:nvSpPr>
          <p:cNvPr id="5" name="矩形 4">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427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8650" y="365126"/>
            <a:ext cx="8125206" cy="1135075"/>
          </a:xfrm>
        </p:spPr>
        <p:txBody>
          <a:bodyPr>
            <a:noAutofit/>
          </a:bodyPr>
          <a:lstStyle/>
          <a:p>
            <a:pPr marL="893763" algn="ctr">
              <a:lnSpc>
                <a:spcPct val="100000"/>
              </a:lnSpc>
            </a:pPr>
            <a:r>
              <a:rPr lang="zh-TW" altLang="en-US" sz="3400" b="1" dirty="0" smtClean="0">
                <a:latin typeface="微軟正黑體" panose="020B0604030504040204" pitchFamily="34" charset="-120"/>
                <a:ea typeface="微軟正黑體" panose="020B0604030504040204" pitchFamily="34" charset="-120"/>
              </a:rPr>
              <a:t>據你認知</a:t>
            </a:r>
            <a:r>
              <a:rPr lang="zh-TW" altLang="en-US" sz="3400" b="1" dirty="0">
                <a:latin typeface="微軟正黑體" panose="020B0604030504040204" pitchFamily="34" charset="-120"/>
                <a:ea typeface="微軟正黑體" panose="020B0604030504040204" pitchFamily="34" charset="-120"/>
              </a:rPr>
              <a:t>，</a:t>
            </a:r>
            <a:r>
              <a:rPr lang="zh-TW" altLang="en-US" sz="3400" b="1" dirty="0" smtClean="0">
                <a:latin typeface="微軟正黑體" panose="020B0604030504040204" pitchFamily="34" charset="-120"/>
                <a:ea typeface="微軟正黑體" panose="020B0604030504040204" pitchFamily="34" charset="-120"/>
              </a:rPr>
              <a:t>在以下場所說粗言穢言，</a:t>
            </a:r>
            <a:r>
              <a:rPr lang="en-US" altLang="zh-TW" sz="3400" b="1" dirty="0" smtClean="0">
                <a:latin typeface="微軟正黑體" panose="020B0604030504040204" pitchFamily="34" charset="-120"/>
                <a:ea typeface="微軟正黑體" panose="020B0604030504040204" pitchFamily="34" charset="-120"/>
              </a:rPr>
              <a:t/>
            </a:r>
            <a:br>
              <a:rPr lang="en-US" altLang="zh-TW" sz="3400" b="1" dirty="0" smtClean="0">
                <a:latin typeface="微軟正黑體" panose="020B0604030504040204" pitchFamily="34" charset="-120"/>
                <a:ea typeface="微軟正黑體" panose="020B0604030504040204" pitchFamily="34" charset="-120"/>
              </a:rPr>
            </a:br>
            <a:r>
              <a:rPr lang="zh-TW" altLang="en-US" sz="3400" b="1" dirty="0" smtClean="0">
                <a:latin typeface="微軟正黑體" panose="020B0604030504040204" pitchFamily="34" charset="-120"/>
                <a:ea typeface="微軟正黑體" panose="020B0604030504040204" pitchFamily="34" charset="-120"/>
              </a:rPr>
              <a:t>會違反規例嗎？試試找一找相關條文。</a:t>
            </a:r>
            <a:endParaRPr lang="zh-HK" altLang="en-US" sz="3400"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5" name="圖片 14"/>
          <p:cNvPicPr>
            <a:picLocks noChangeAspect="1"/>
          </p:cNvPicPr>
          <p:nvPr/>
        </p:nvPicPr>
        <p:blipFill>
          <a:blip r:embed="rId3">
            <a:clrChange>
              <a:clrFrom>
                <a:srgbClr val="FFFFFF"/>
              </a:clrFrom>
              <a:clrTo>
                <a:srgbClr val="FFFFFF">
                  <a:alpha val="0"/>
                </a:srgbClr>
              </a:clrTo>
            </a:clrChange>
          </a:blip>
          <a:stretch>
            <a:fillRect/>
          </a:stretch>
        </p:blipFill>
        <p:spPr>
          <a:xfrm>
            <a:off x="410323" y="463203"/>
            <a:ext cx="938919" cy="938919"/>
          </a:xfrm>
          <a:prstGeom prst="rect">
            <a:avLst/>
          </a:prstGeom>
        </p:spPr>
      </p:pic>
      <p:pic>
        <p:nvPicPr>
          <p:cNvPr id="2" name="圖片 1"/>
          <p:cNvPicPr>
            <a:picLocks noChangeAspect="1"/>
          </p:cNvPicPr>
          <p:nvPr/>
        </p:nvPicPr>
        <p:blipFill>
          <a:blip r:embed="rId4"/>
          <a:stretch>
            <a:fillRect/>
          </a:stretch>
        </p:blipFill>
        <p:spPr>
          <a:xfrm>
            <a:off x="2391893" y="1925469"/>
            <a:ext cx="1712040" cy="897345"/>
          </a:xfrm>
          <a:prstGeom prst="rect">
            <a:avLst/>
          </a:prstGeom>
        </p:spPr>
      </p:pic>
      <p:pic>
        <p:nvPicPr>
          <p:cNvPr id="16" name="圖片 15"/>
          <p:cNvPicPr>
            <a:picLocks noChangeAspect="1"/>
          </p:cNvPicPr>
          <p:nvPr/>
        </p:nvPicPr>
        <p:blipFill>
          <a:blip r:embed="rId5">
            <a:clrChange>
              <a:clrFrom>
                <a:srgbClr val="FFFFFF"/>
              </a:clrFrom>
              <a:clrTo>
                <a:srgbClr val="FFFFFF">
                  <a:alpha val="0"/>
                </a:srgbClr>
              </a:clrTo>
            </a:clrChange>
          </a:blip>
          <a:stretch>
            <a:fillRect/>
          </a:stretch>
        </p:blipFill>
        <p:spPr>
          <a:xfrm>
            <a:off x="1823213" y="2949827"/>
            <a:ext cx="2332122" cy="1423470"/>
          </a:xfrm>
          <a:prstGeom prst="rect">
            <a:avLst/>
          </a:prstGeom>
        </p:spPr>
      </p:pic>
      <p:pic>
        <p:nvPicPr>
          <p:cNvPr id="7" name="圖片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9242" y="4437572"/>
            <a:ext cx="1898671" cy="1426700"/>
          </a:xfrm>
          <a:prstGeom prst="rect">
            <a:avLst/>
          </a:prstGeom>
        </p:spPr>
      </p:pic>
      <p:pic>
        <p:nvPicPr>
          <p:cNvPr id="9" name="圖片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0468" y="1949312"/>
            <a:ext cx="2491264" cy="1544149"/>
          </a:xfrm>
          <a:prstGeom prst="rect">
            <a:avLst/>
          </a:prstGeom>
        </p:spPr>
      </p:pic>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3197" y="3813734"/>
            <a:ext cx="1712040" cy="1712040"/>
          </a:xfrm>
          <a:prstGeom prst="rect">
            <a:avLst/>
          </a:prstGeom>
        </p:spPr>
      </p:pic>
      <p:pic>
        <p:nvPicPr>
          <p:cNvPr id="5" name="圖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8976" y="4797123"/>
            <a:ext cx="1720536" cy="856020"/>
          </a:xfrm>
          <a:prstGeom prst="rect">
            <a:avLst/>
          </a:prstGeom>
        </p:spPr>
      </p:pic>
      <p:pic>
        <p:nvPicPr>
          <p:cNvPr id="28" name="圖片 27"/>
          <p:cNvPicPr>
            <a:picLocks noChangeAspect="1"/>
          </p:cNvPicPr>
          <p:nvPr/>
        </p:nvPicPr>
        <p:blipFill>
          <a:blip r:embed="rId10"/>
          <a:stretch>
            <a:fillRect/>
          </a:stretch>
        </p:blipFill>
        <p:spPr>
          <a:xfrm>
            <a:off x="733162" y="5402519"/>
            <a:ext cx="823031" cy="536494"/>
          </a:xfrm>
          <a:prstGeom prst="rect">
            <a:avLst/>
          </a:prstGeom>
        </p:spPr>
      </p:pic>
      <p:pic>
        <p:nvPicPr>
          <p:cNvPr id="32" name="圖片 31"/>
          <p:cNvPicPr>
            <a:picLocks noChangeAspect="1"/>
          </p:cNvPicPr>
          <p:nvPr/>
        </p:nvPicPr>
        <p:blipFill>
          <a:blip r:embed="rId11"/>
          <a:stretch>
            <a:fillRect/>
          </a:stretch>
        </p:blipFill>
        <p:spPr>
          <a:xfrm>
            <a:off x="6697782" y="2374142"/>
            <a:ext cx="1335140" cy="536494"/>
          </a:xfrm>
          <a:prstGeom prst="rect">
            <a:avLst/>
          </a:prstGeom>
        </p:spPr>
      </p:pic>
      <p:pic>
        <p:nvPicPr>
          <p:cNvPr id="19" name="圖片 18"/>
          <p:cNvPicPr>
            <a:picLocks noChangeAspect="1"/>
          </p:cNvPicPr>
          <p:nvPr/>
        </p:nvPicPr>
        <p:blipFill>
          <a:blip r:embed="rId12"/>
          <a:stretch>
            <a:fillRect/>
          </a:stretch>
        </p:blipFill>
        <p:spPr>
          <a:xfrm>
            <a:off x="4249701" y="5670766"/>
            <a:ext cx="1079086" cy="542591"/>
          </a:xfrm>
          <a:prstGeom prst="rect">
            <a:avLst/>
          </a:prstGeom>
        </p:spPr>
      </p:pic>
      <p:pic>
        <p:nvPicPr>
          <p:cNvPr id="20" name="圖片 19"/>
          <p:cNvPicPr>
            <a:picLocks noChangeAspect="1"/>
          </p:cNvPicPr>
          <p:nvPr/>
        </p:nvPicPr>
        <p:blipFill>
          <a:blip r:embed="rId13"/>
          <a:stretch>
            <a:fillRect/>
          </a:stretch>
        </p:blipFill>
        <p:spPr>
          <a:xfrm>
            <a:off x="7621406" y="4519417"/>
            <a:ext cx="823031" cy="542591"/>
          </a:xfrm>
          <a:prstGeom prst="rect">
            <a:avLst/>
          </a:prstGeom>
        </p:spPr>
      </p:pic>
      <p:pic>
        <p:nvPicPr>
          <p:cNvPr id="22" name="圖片 21"/>
          <p:cNvPicPr>
            <a:picLocks noChangeAspect="1"/>
          </p:cNvPicPr>
          <p:nvPr/>
        </p:nvPicPr>
        <p:blipFill>
          <a:blip r:embed="rId14"/>
          <a:stretch>
            <a:fillRect/>
          </a:stretch>
        </p:blipFill>
        <p:spPr>
          <a:xfrm>
            <a:off x="2000697" y="1694041"/>
            <a:ext cx="823031" cy="542591"/>
          </a:xfrm>
          <a:prstGeom prst="rect">
            <a:avLst/>
          </a:prstGeom>
        </p:spPr>
      </p:pic>
      <p:pic>
        <p:nvPicPr>
          <p:cNvPr id="18" name="圖片 17"/>
          <p:cNvPicPr>
            <a:picLocks noChangeAspect="1"/>
          </p:cNvPicPr>
          <p:nvPr/>
        </p:nvPicPr>
        <p:blipFill>
          <a:blip r:embed="rId15"/>
          <a:stretch>
            <a:fillRect/>
          </a:stretch>
        </p:blipFill>
        <p:spPr>
          <a:xfrm>
            <a:off x="1014034" y="3628124"/>
            <a:ext cx="823031" cy="542591"/>
          </a:xfrm>
          <a:prstGeom prst="rect">
            <a:avLst/>
          </a:prstGeom>
        </p:spPr>
      </p:pic>
      <p:sp>
        <p:nvSpPr>
          <p:cNvPr id="3" name="矩形 2"/>
          <p:cNvSpPr/>
          <p:nvPr/>
        </p:nvSpPr>
        <p:spPr>
          <a:xfrm>
            <a:off x="5625492" y="5635187"/>
            <a:ext cx="3518508" cy="615553"/>
          </a:xfrm>
          <a:prstGeom prst="rect">
            <a:avLst/>
          </a:prstGeom>
        </p:spPr>
        <p:txBody>
          <a:bodyPr wrap="square">
            <a:spAutoFit/>
          </a:bodyPr>
          <a:lstStyle/>
          <a:p>
            <a:r>
              <a:rPr lang="en-US" altLang="zh-TW" sz="3400" b="1" dirty="0" smtClean="0">
                <a:solidFill>
                  <a:srgbClr val="FF3399"/>
                </a:solidFill>
                <a:latin typeface="微軟正黑體" panose="020B0604030504040204" pitchFamily="34" charset="-120"/>
                <a:ea typeface="微軟正黑體" panose="020B0604030504040204" pitchFamily="34" charset="-120"/>
              </a:rPr>
              <a:t>……</a:t>
            </a:r>
            <a:r>
              <a:rPr lang="zh-TW" altLang="en-US" sz="3400" b="1" dirty="0" smtClean="0">
                <a:solidFill>
                  <a:srgbClr val="FF3399"/>
                </a:solidFill>
                <a:latin typeface="微軟正黑體" panose="020B0604030504040204" pitchFamily="34" charset="-120"/>
                <a:ea typeface="微軟正黑體" panose="020B0604030504040204" pitchFamily="34" charset="-120"/>
              </a:rPr>
              <a:t>還有其他嗎？</a:t>
            </a:r>
            <a:endParaRPr lang="zh-HK" altLang="en-US" sz="3400" dirty="0">
              <a:solidFill>
                <a:srgbClr val="FF3399"/>
              </a:solidFill>
            </a:endParaRPr>
          </a:p>
        </p:txBody>
      </p:sp>
    </p:spTree>
    <p:extLst>
      <p:ext uri="{BB962C8B-B14F-4D97-AF65-F5344CB8AC3E}">
        <p14:creationId xmlns:p14="http://schemas.microsoft.com/office/powerpoint/2010/main" val="22180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500"/>
                                        <p:tgtEl>
                                          <p:spTgt spid="7"/>
                                        </p:tgtEl>
                                      </p:cBhvr>
                                    </p:animEffect>
                                  </p:childTnLst>
                                </p:cTn>
                              </p:par>
                            </p:childTnLst>
                          </p:cTn>
                        </p:par>
                        <p:par>
                          <p:cTn id="25" fill="hold">
                            <p:stCondLst>
                              <p:cond delay="4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500"/>
                                        <p:tgtEl>
                                          <p:spTgt spid="20"/>
                                        </p:tgtEl>
                                      </p:cBhvr>
                                    </p:animEffect>
                                  </p:childTnLst>
                                </p:cTn>
                              </p:par>
                            </p:childTnLst>
                          </p:cTn>
                        </p:par>
                        <p:par>
                          <p:cTn id="39" fill="hold">
                            <p:stCondLst>
                              <p:cond delay="7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1"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par>
                                <p:cTn id="64" presetID="27" presetClass="emph" presetSubtype="0" repeatCount="4000" fill="remove" grpId="0" nodeType="withEffect">
                                  <p:stCondLst>
                                    <p:cond delay="0"/>
                                  </p:stCondLst>
                                  <p:childTnLst>
                                    <p:animClr clrSpc="rgb" dir="cw">
                                      <p:cBhvr override="childStyle">
                                        <p:cTn id="65" dur="1000" autoRev="1" fill="remove"/>
                                        <p:tgtEl>
                                          <p:spTgt spid="3"/>
                                        </p:tgtEl>
                                        <p:attrNameLst>
                                          <p:attrName>style.color</p:attrName>
                                        </p:attrNameLst>
                                      </p:cBhvr>
                                      <p:to>
                                        <a:schemeClr val="bg1"/>
                                      </p:to>
                                    </p:animClr>
                                    <p:animClr clrSpc="rgb" dir="cw">
                                      <p:cBhvr>
                                        <p:cTn id="66" dur="1000" autoRev="1" fill="remove"/>
                                        <p:tgtEl>
                                          <p:spTgt spid="3"/>
                                        </p:tgtEl>
                                        <p:attrNameLst>
                                          <p:attrName>fillcolor</p:attrName>
                                        </p:attrNameLst>
                                      </p:cBhvr>
                                      <p:to>
                                        <a:schemeClr val="bg1"/>
                                      </p:to>
                                    </p:animClr>
                                    <p:set>
                                      <p:cBhvr>
                                        <p:cTn id="67" dur="1000" autoRev="1" fill="remove"/>
                                        <p:tgtEl>
                                          <p:spTgt spid="3"/>
                                        </p:tgtEl>
                                        <p:attrNameLst>
                                          <p:attrName>fill.type</p:attrName>
                                        </p:attrNameLst>
                                      </p:cBhvr>
                                      <p:to>
                                        <p:strVal val="solid"/>
                                      </p:to>
                                    </p:set>
                                    <p:set>
                                      <p:cBhvr>
                                        <p:cTn id="68" dur="10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pPr marL="803275" algn="ctr"/>
            <a:r>
              <a:rPr lang="zh-TW" altLang="en-US" sz="2600" b="1" dirty="0" smtClean="0">
                <a:latin typeface="微軟正黑體" panose="020B0604030504040204" pitchFamily="34" charset="-120"/>
                <a:ea typeface="微軟正黑體" panose="020B0604030504040204" pitchFamily="34" charset="-120"/>
              </a:rPr>
              <a:t>除了公眾場所，常用網上平台（包括社交平台、遊戲聊天區）大多會設定版規或過濾器，規管使用者的用語。你日常可有留意？</a:t>
            </a:r>
            <a:endParaRPr lang="zh-HK" altLang="en-US" sz="2600" b="1"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clrChange>
              <a:clrFrom>
                <a:srgbClr val="FFFFFF"/>
              </a:clrFrom>
              <a:clrTo>
                <a:srgbClr val="FFFFFF">
                  <a:alpha val="0"/>
                </a:srgbClr>
              </a:clrTo>
            </a:clrChange>
          </a:blip>
          <a:stretch>
            <a:fillRect/>
          </a:stretch>
        </p:blipFill>
        <p:spPr>
          <a:xfrm>
            <a:off x="828816" y="2034398"/>
            <a:ext cx="2688569" cy="1225402"/>
          </a:xfrm>
          <a:prstGeom prst="rect">
            <a:avLst/>
          </a:prstGeom>
        </p:spPr>
      </p:pic>
      <p:pic>
        <p:nvPicPr>
          <p:cNvPr id="11" name="圖片 10"/>
          <p:cNvPicPr>
            <a:picLocks noChangeAspect="1"/>
          </p:cNvPicPr>
          <p:nvPr/>
        </p:nvPicPr>
        <p:blipFill>
          <a:blip r:embed="rId4">
            <a:clrChange>
              <a:clrFrom>
                <a:srgbClr val="FFFFFF"/>
              </a:clrFrom>
              <a:clrTo>
                <a:srgbClr val="FFFFFF">
                  <a:alpha val="0"/>
                </a:srgbClr>
              </a:clrTo>
            </a:clrChange>
          </a:blip>
          <a:stretch>
            <a:fillRect/>
          </a:stretch>
        </p:blipFill>
        <p:spPr>
          <a:xfrm>
            <a:off x="1094015" y="3712153"/>
            <a:ext cx="2158171" cy="1859441"/>
          </a:xfrm>
          <a:prstGeom prst="rect">
            <a:avLst/>
          </a:prstGeom>
        </p:spPr>
      </p:pic>
      <p:sp>
        <p:nvSpPr>
          <p:cNvPr id="12" name="文字方塊 11"/>
          <p:cNvSpPr txBox="1"/>
          <p:nvPr/>
        </p:nvSpPr>
        <p:spPr>
          <a:xfrm>
            <a:off x="3597213" y="1908435"/>
            <a:ext cx="4896547" cy="14773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系統自動</a:t>
            </a:r>
            <a:r>
              <a:rPr lang="zh-TW" altLang="en-US" sz="2000" dirty="0">
                <a:latin typeface="微軟正黑體" panose="020B0604030504040204" pitchFamily="34" charset="-120"/>
                <a:ea typeface="微軟正黑體" panose="020B0604030504040204" pitchFamily="34" charset="-120"/>
              </a:rPr>
              <a:t>使用星號替代那些不適當的用語</a:t>
            </a:r>
            <a:r>
              <a:rPr lang="zh-TW" altLang="en-US" sz="2000" dirty="0" smtClean="0">
                <a:latin typeface="微軟正黑體" panose="020B0604030504040204" pitchFamily="34" charset="-120"/>
                <a:ea typeface="微軟正黑體" panose="020B0604030504040204" pitchFamily="34" charset="-120"/>
              </a:rPr>
              <a:t>（包括侮辱</a:t>
            </a:r>
            <a:r>
              <a:rPr lang="zh-TW" altLang="en-US" sz="2000" dirty="0">
                <a:latin typeface="微軟正黑體" panose="020B0604030504040204" pitchFamily="34" charset="-120"/>
                <a:ea typeface="微軟正黑體" panose="020B0604030504040204" pitchFamily="34" charset="-120"/>
              </a:rPr>
              <a:t>性或攻擊性的</a:t>
            </a:r>
            <a:r>
              <a:rPr lang="zh-TW" altLang="en-US" sz="2000" dirty="0" smtClean="0">
                <a:latin typeface="微軟正黑體" panose="020B0604030504040204" pitchFamily="34" charset="-120"/>
                <a:ea typeface="微軟正黑體" panose="020B0604030504040204" pitchFamily="34" charset="-120"/>
              </a:rPr>
              <a:t>語言）”</a:t>
            </a:r>
            <a:endParaRPr lang="en-US" altLang="zh-TW" sz="2000" dirty="0" smtClean="0">
              <a:latin typeface="微軟正黑體" panose="020B0604030504040204" pitchFamily="34" charset="-120"/>
              <a:ea typeface="微軟正黑體" panose="020B0604030504040204" pitchFamily="34" charset="-120"/>
            </a:endParaRPr>
          </a:p>
          <a:p>
            <a:pPr marL="285750" indent="-285750">
              <a:spcBef>
                <a:spcPts val="1200"/>
              </a:spcBef>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軟件會將含有不適當用語的</a:t>
            </a:r>
            <a:r>
              <a:rPr lang="zh-HK" altLang="en-US" sz="2000" dirty="0" smtClean="0">
                <a:latin typeface="微軟正黑體" panose="020B0604030504040204" pitchFamily="34" charset="-120"/>
                <a:ea typeface="微軟正黑體" panose="020B0604030504040204" pitchFamily="34" charset="-120"/>
              </a:rPr>
              <a:t>留言</a:t>
            </a:r>
            <a:r>
              <a:rPr lang="zh-HK" altLang="en-US" sz="2000" dirty="0">
                <a:latin typeface="微軟正黑體" panose="020B0604030504040204" pitchFamily="34" charset="-120"/>
                <a:ea typeface="微軟正黑體" panose="020B0604030504040204" pitchFamily="34" charset="-120"/>
              </a:rPr>
              <a:t>加以模糊</a:t>
            </a:r>
            <a:r>
              <a:rPr lang="zh-HK" altLang="en-US" sz="2000" dirty="0" smtClean="0">
                <a:latin typeface="微軟正黑體" panose="020B0604030504040204" pitchFamily="34" charset="-120"/>
                <a:ea typeface="微軟正黑體" panose="020B0604030504040204" pitchFamily="34" charset="-120"/>
              </a:rPr>
              <a:t>化</a:t>
            </a:r>
            <a:r>
              <a:rPr lang="en-US" altLang="zh-TW" sz="2000" dirty="0" smtClean="0">
                <a:latin typeface="微軟正黑體" panose="020B0604030504040204" pitchFamily="34" charset="-120"/>
                <a:ea typeface="微軟正黑體" panose="020B0604030504040204" pitchFamily="34" charset="-120"/>
              </a:rPr>
              <a:t>”</a:t>
            </a:r>
            <a:endParaRPr lang="zh-HK" altLang="en-US" sz="20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597213" y="3712153"/>
            <a:ext cx="4815266" cy="20928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本</a:t>
            </a:r>
            <a:r>
              <a:rPr lang="zh-TW" altLang="en-US" sz="2000" dirty="0">
                <a:latin typeface="微軟正黑體" panose="020B0604030504040204" pitchFamily="34" charset="-120"/>
                <a:ea typeface="微軟正黑體" panose="020B0604030504040204" pitchFamily="34" charset="-120"/>
              </a:rPr>
              <a:t>版嚴禁粗言穢語、粗俗字眼</a:t>
            </a:r>
            <a:r>
              <a:rPr lang="zh-TW" altLang="en-US" sz="2000" dirty="0" smtClean="0">
                <a:latin typeface="微軟正黑體" panose="020B0604030504040204" pitchFamily="34" charset="-120"/>
                <a:ea typeface="微軟正黑體" panose="020B0604030504040204" pitchFamily="34" charset="-120"/>
              </a:rPr>
              <a:t>、不</a:t>
            </a:r>
            <a:r>
              <a:rPr lang="zh-TW" altLang="en-US" sz="2000" dirty="0">
                <a:latin typeface="微軟正黑體" panose="020B0604030504040204" pitchFamily="34" charset="-120"/>
                <a:ea typeface="微軟正黑體" panose="020B0604030504040204" pitchFamily="34" charset="-120"/>
              </a:rPr>
              <a:t>雅言詞或帶有粗口的貼</a:t>
            </a:r>
            <a:r>
              <a:rPr lang="zh-TW" altLang="en-US" sz="2000" dirty="0" smtClean="0">
                <a:latin typeface="微軟正黑體" panose="020B0604030504040204" pitchFamily="34" charset="-120"/>
                <a:ea typeface="微軟正黑體" panose="020B0604030504040204" pitchFamily="34" charset="-120"/>
              </a:rPr>
              <a:t>圖（亦</a:t>
            </a:r>
            <a:r>
              <a:rPr lang="zh-TW" altLang="en-US" sz="2000" dirty="0">
                <a:latin typeface="微軟正黑體" panose="020B0604030504040204" pitchFamily="34" charset="-120"/>
                <a:ea typeface="微軟正黑體" panose="020B0604030504040204" pitchFamily="34" charset="-120"/>
              </a:rPr>
              <a:t>不能用同音別字、粗言</a:t>
            </a:r>
            <a:r>
              <a:rPr lang="zh-TW" altLang="en-US" sz="2000" dirty="0" smtClean="0">
                <a:latin typeface="微軟正黑體" panose="020B0604030504040204" pitchFamily="34" charset="-120"/>
                <a:ea typeface="微軟正黑體" panose="020B0604030504040204" pitchFamily="34" charset="-120"/>
              </a:rPr>
              <a:t>諧音，</a:t>
            </a:r>
            <a:r>
              <a:rPr lang="zh-TW" altLang="en-US" sz="2000" dirty="0">
                <a:latin typeface="微軟正黑體" panose="020B0604030504040204" pitchFamily="34" charset="-120"/>
                <a:ea typeface="微軟正黑體" panose="020B0604030504040204" pitchFamily="34" charset="-120"/>
              </a:rPr>
              <a:t>一律當違規帖處理</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p>
          <a:p>
            <a:pPr marL="285750" indent="-285750">
              <a:spcBef>
                <a:spcPts val="1200"/>
              </a:spcBef>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留言者</a:t>
            </a:r>
            <a:r>
              <a:rPr lang="zh-TW" altLang="en-US" sz="2000" dirty="0">
                <a:latin typeface="微軟正黑體" panose="020B0604030504040204" pitchFamily="34" charset="-120"/>
                <a:ea typeface="微軟正黑體" panose="020B0604030504040204" pitchFamily="34" charset="-120"/>
              </a:rPr>
              <a:t>需</a:t>
            </a:r>
            <a:r>
              <a:rPr lang="zh-TW" altLang="en-US" sz="2000" dirty="0" smtClean="0">
                <a:latin typeface="微軟正黑體" panose="020B0604030504040204" pitchFamily="34" charset="-120"/>
                <a:ea typeface="微軟正黑體" panose="020B0604030504040204" pitchFamily="34" charset="-120"/>
              </a:rPr>
              <a:t>互相</a:t>
            </a:r>
            <a:r>
              <a:rPr lang="zh-TW" altLang="en-US" sz="2000" dirty="0">
                <a:latin typeface="微軟正黑體" panose="020B0604030504040204" pitchFamily="34" charset="-120"/>
                <a:ea typeface="微軟正黑體" panose="020B0604030504040204" pitchFamily="34" charset="-120"/>
              </a:rPr>
              <a:t>尊重，避免人身攻擊、粗言穢語、誹謗、淫褻、重複相同</a:t>
            </a:r>
            <a:r>
              <a:rPr lang="zh-TW" altLang="en-US" sz="2000" dirty="0" smtClean="0">
                <a:latin typeface="微軟正黑體" panose="020B0604030504040204" pitchFamily="34" charset="-120"/>
                <a:ea typeface="微軟正黑體" panose="020B0604030504040204" pitchFamily="34" charset="-120"/>
              </a:rPr>
              <a:t>意見，否則</a:t>
            </a:r>
            <a:r>
              <a:rPr lang="zh-TW" altLang="en-US" sz="2000" dirty="0">
                <a:latin typeface="微軟正黑體" panose="020B0604030504040204" pitchFamily="34" charset="-120"/>
                <a:ea typeface="微軟正黑體" panose="020B0604030504040204" pitchFamily="34" charset="-120"/>
              </a:rPr>
              <a:t>留言可能被</a:t>
            </a:r>
            <a:r>
              <a:rPr lang="zh-TW" altLang="en-US" sz="2000" dirty="0" smtClean="0">
                <a:latin typeface="微軟正黑體" panose="020B0604030504040204" pitchFamily="34" charset="-120"/>
                <a:ea typeface="微軟正黑體" panose="020B0604030504040204" pitchFamily="34" charset="-120"/>
              </a:rPr>
              <a:t>刪除</a:t>
            </a:r>
            <a:r>
              <a:rPr lang="en-US" altLang="zh-TW" sz="2000" dirty="0" smtClean="0">
                <a:latin typeface="微軟正黑體" panose="020B0604030504040204" pitchFamily="34" charset="-120"/>
                <a:ea typeface="微軟正黑體" panose="020B0604030504040204" pitchFamily="34" charset="-120"/>
              </a:rPr>
              <a:t>”</a:t>
            </a:r>
            <a:endParaRPr lang="zh-HK" altLang="en-US" sz="2000"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 name="圖片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277" y="390290"/>
            <a:ext cx="678423" cy="1080000"/>
          </a:xfrm>
          <a:prstGeom prst="rect">
            <a:avLst/>
          </a:prstGeom>
        </p:spPr>
      </p:pic>
    </p:spTree>
    <p:extLst>
      <p:ext uri="{BB962C8B-B14F-4D97-AF65-F5344CB8AC3E}">
        <p14:creationId xmlns:p14="http://schemas.microsoft.com/office/powerpoint/2010/main" val="16184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latin typeface="微軟正黑體" panose="020B0604030504040204" pitchFamily="34" charset="-120"/>
                <a:ea typeface="微軟正黑體" panose="020B0604030504040204" pitchFamily="34" charset="-120"/>
              </a:rPr>
              <a:t>反思問題</a:t>
            </a:r>
            <a:endParaRPr lang="zh-HK"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47140" y="1688776"/>
            <a:ext cx="7649719" cy="4351338"/>
          </a:xfrm>
        </p:spPr>
        <p:txBody>
          <a:bodyPr>
            <a:normAutofit/>
          </a:bodyPr>
          <a:lstStyle/>
          <a:p>
            <a:pPr algn="just" hangingPunct="0">
              <a:lnSpc>
                <a:spcPct val="100000"/>
              </a:lnSpc>
              <a:spcAft>
                <a:spcPts val="600"/>
              </a:spcAft>
            </a:pPr>
            <a:r>
              <a:rPr lang="zh-TW" altLang="en-US" sz="3200" spc="100" dirty="0" smtClean="0">
                <a:latin typeface="微軟正黑體" panose="020B0604030504040204" pitchFamily="34" charset="-120"/>
                <a:ea typeface="微軟正黑體" panose="020B0604030504040204" pitchFamily="34" charset="-120"/>
              </a:rPr>
              <a:t>有人認為說粗言穢語是流行文化，無傷大雅。但綜觀不同場合，包括公眾場所和社交平台都認為說粗言穢語並不合宜。你認為這是基於甚麼原因？</a:t>
            </a:r>
            <a:endParaRPr lang="en-US" altLang="zh-TW" sz="3200" spc="100" dirty="0">
              <a:latin typeface="微軟正黑體" panose="020B0604030504040204" pitchFamily="34" charset="-120"/>
              <a:ea typeface="微軟正黑體" panose="020B0604030504040204" pitchFamily="34" charset="-120"/>
            </a:endParaRPr>
          </a:p>
          <a:p>
            <a:pPr hangingPunct="0">
              <a:lnSpc>
                <a:spcPct val="100000"/>
              </a:lnSpc>
              <a:spcAft>
                <a:spcPts val="600"/>
              </a:spcAft>
            </a:pPr>
            <a:r>
              <a:rPr lang="zh-TW" altLang="en-US" sz="3200" spc="100" dirty="0" smtClean="0">
                <a:latin typeface="微軟正黑體" panose="020B0604030504040204" pitchFamily="34" charset="-120"/>
                <a:ea typeface="微軟正黑體" panose="020B0604030504040204" pitchFamily="34" charset="-120"/>
              </a:rPr>
              <a:t>假如有人跟你說「大家朋友一場，偶然跟你說說髒話，並</a:t>
            </a:r>
            <a:r>
              <a:rPr lang="zh-TW" altLang="en-US" sz="3200" spc="100" dirty="0">
                <a:latin typeface="微軟正黑體" panose="020B0604030504040204" pitchFamily="34" charset="-120"/>
                <a:ea typeface="微軟正黑體" panose="020B0604030504040204" pitchFamily="34" charset="-120"/>
              </a:rPr>
              <a:t>無</a:t>
            </a:r>
            <a:r>
              <a:rPr lang="zh-TW" altLang="en-US" sz="3200" spc="100" dirty="0" smtClean="0">
                <a:latin typeface="微軟正黑體" panose="020B0604030504040204" pitchFamily="34" charset="-120"/>
                <a:ea typeface="微軟正黑體" panose="020B0604030504040204" pitchFamily="34" charset="-120"/>
              </a:rPr>
              <a:t>不妥。」</a:t>
            </a:r>
            <a:r>
              <a:rPr lang="en-US" altLang="zh-TW" sz="3200" spc="100" dirty="0" smtClean="0">
                <a:latin typeface="微軟正黑體" panose="020B0604030504040204" pitchFamily="34" charset="-120"/>
                <a:ea typeface="微軟正黑體" panose="020B0604030504040204" pitchFamily="34" charset="-120"/>
              </a:rPr>
              <a:t/>
            </a:r>
            <a:br>
              <a:rPr lang="en-US" altLang="zh-TW" sz="3200" spc="100" dirty="0" smtClean="0">
                <a:latin typeface="微軟正黑體" panose="020B0604030504040204" pitchFamily="34" charset="-120"/>
                <a:ea typeface="微軟正黑體" panose="020B0604030504040204" pitchFamily="34" charset="-120"/>
              </a:rPr>
            </a:br>
            <a:r>
              <a:rPr lang="zh-TW" altLang="en-US" sz="3200" spc="100" dirty="0" smtClean="0">
                <a:latin typeface="微軟正黑體" panose="020B0604030504040204" pitchFamily="34" charset="-120"/>
                <a:ea typeface="微軟正黑體" panose="020B0604030504040204" pitchFamily="34" charset="-120"/>
              </a:rPr>
              <a:t>你又會如何回應呢？</a:t>
            </a:r>
            <a:endParaRPr lang="en-US" altLang="zh-TW" sz="3200" spc="1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600" y="4458243"/>
            <a:ext cx="2700000" cy="1800000"/>
          </a:xfrm>
          <a:prstGeom prst="rect">
            <a:avLst/>
          </a:prstGeom>
        </p:spPr>
      </p:pic>
      <p:sp>
        <p:nvSpPr>
          <p:cNvPr id="5" name="矩形 4">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493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2"/>
          <p:cNvSpPr txBox="1">
            <a:spLocks/>
          </p:cNvSpPr>
          <p:nvPr/>
        </p:nvSpPr>
        <p:spPr>
          <a:xfrm>
            <a:off x="669290" y="1234892"/>
            <a:ext cx="7886700" cy="3264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lnSpc>
                <a:spcPct val="100000"/>
              </a:lnSpc>
            </a:pPr>
            <a:r>
              <a:rPr lang="zh-TW" altLang="en-US" spc="100" dirty="0" smtClean="0">
                <a:latin typeface="微軟正黑體" panose="020B0604030504040204" pitchFamily="34" charset="-120"/>
                <a:ea typeface="微軟正黑體" panose="020B0604030504040204" pitchFamily="34" charset="-120"/>
              </a:rPr>
              <a:t>粗言穢語並不可促進溝通，大部分用語都</a:t>
            </a:r>
            <a:r>
              <a:rPr lang="zh-TW" altLang="en-US" b="1" spc="100" dirty="0" smtClean="0">
                <a:solidFill>
                  <a:schemeClr val="accent2">
                    <a:lumMod val="75000"/>
                  </a:schemeClr>
                </a:solidFill>
                <a:latin typeface="微軟正黑體" panose="020B0604030504040204" pitchFamily="34" charset="-120"/>
                <a:ea typeface="微軟正黑體" panose="020B0604030504040204" pitchFamily="34" charset="-120"/>
              </a:rPr>
              <a:t>帶有侮辱性</a:t>
            </a:r>
            <a:r>
              <a:rPr lang="zh-TW" altLang="en-US" spc="100" dirty="0" smtClean="0">
                <a:latin typeface="微軟正黑體" panose="020B0604030504040204" pitchFamily="34" charset="-120"/>
                <a:ea typeface="微軟正黑體" panose="020B0604030504040204" pitchFamily="34" charset="-120"/>
              </a:rPr>
              <a:t>或與性有關的語言暴力，</a:t>
            </a:r>
            <a:r>
              <a:rPr lang="zh-TW" altLang="en-US" b="1" spc="100" dirty="0" smtClean="0">
                <a:solidFill>
                  <a:schemeClr val="accent2">
                    <a:lumMod val="75000"/>
                  </a:schemeClr>
                </a:solidFill>
                <a:latin typeface="微軟正黑體" panose="020B0604030504040204" pitchFamily="34" charset="-120"/>
                <a:ea typeface="微軟正黑體" panose="020B0604030504040204" pitchFamily="34" charset="-120"/>
              </a:rPr>
              <a:t>容易製造敵意，不宜使用</a:t>
            </a:r>
            <a:r>
              <a:rPr lang="zh-TW" altLang="en-US" spc="100" dirty="0" smtClean="0">
                <a:latin typeface="微軟正黑體" panose="020B0604030504040204" pitchFamily="34" charset="-120"/>
                <a:ea typeface="微軟正黑體" panose="020B0604030504040204" pitchFamily="34" charset="-120"/>
              </a:rPr>
              <a:t>。</a:t>
            </a:r>
            <a:endParaRPr lang="en-US" altLang="zh-TW" spc="100" dirty="0" smtClean="0">
              <a:latin typeface="微軟正黑體" panose="020B0604030504040204" pitchFamily="34" charset="-120"/>
              <a:ea typeface="微軟正黑體" panose="020B0604030504040204" pitchFamily="34" charset="-120"/>
            </a:endParaRPr>
          </a:p>
          <a:p>
            <a:pPr algn="just" hangingPunct="0">
              <a:lnSpc>
                <a:spcPct val="100000"/>
              </a:lnSpc>
            </a:pPr>
            <a:r>
              <a:rPr lang="zh-TW" altLang="en-US" spc="100" dirty="0" smtClean="0">
                <a:latin typeface="微軟正黑體" panose="020B0604030504040204" pitchFamily="34" charset="-120"/>
                <a:ea typeface="微軟正黑體" panose="020B0604030504040204" pitchFamily="34" charset="-120"/>
              </a:rPr>
              <a:t>古語有云：「</a:t>
            </a:r>
            <a:r>
              <a:rPr lang="zh-TW" altLang="en-US" b="1" spc="100" dirty="0" smtClean="0">
                <a:solidFill>
                  <a:schemeClr val="accent2">
                    <a:lumMod val="75000"/>
                  </a:schemeClr>
                </a:solidFill>
                <a:latin typeface="微軟正黑體" panose="020B0604030504040204" pitchFamily="34" charset="-120"/>
                <a:ea typeface="微軟正黑體" panose="020B0604030504040204" pitchFamily="34" charset="-120"/>
              </a:rPr>
              <a:t>禍患常積於忽微</a:t>
            </a:r>
            <a:r>
              <a:rPr lang="zh-TW" altLang="en-US" spc="100" dirty="0" smtClean="0">
                <a:latin typeface="微軟正黑體" panose="020B0604030504040204" pitchFamily="34" charset="-120"/>
                <a:ea typeface="微軟正黑體" panose="020B0604030504040204" pitchFamily="34" charset="-120"/>
              </a:rPr>
              <a:t>。」若日常與友伴相處，熟不拘禮，說話時經常夾雜粗言穢語，日後積習難改，一旦不能自已，便會在公眾場合用惡言傷人，帶來不能預期的後果。</a:t>
            </a:r>
            <a:endParaRPr lang="en-US" altLang="zh-TW" b="1" spc="100" dirty="0" smtClean="0">
              <a:solidFill>
                <a:srgbClr val="FF3399"/>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a:clrChange>
              <a:clrFrom>
                <a:srgbClr val="FFFFFF"/>
              </a:clrFrom>
              <a:clrTo>
                <a:srgbClr val="FFFFFF">
                  <a:alpha val="0"/>
                </a:srgbClr>
              </a:clrTo>
            </a:clrChange>
          </a:blip>
          <a:stretch>
            <a:fillRect/>
          </a:stretch>
        </p:blipFill>
        <p:spPr>
          <a:xfrm rot="20901290">
            <a:off x="629104" y="4419640"/>
            <a:ext cx="1595120" cy="1677195"/>
          </a:xfrm>
          <a:prstGeom prst="rect">
            <a:avLst/>
          </a:prstGeom>
        </p:spPr>
      </p:pic>
      <p:pic>
        <p:nvPicPr>
          <p:cNvPr id="11" name="圖片 10"/>
          <p:cNvPicPr>
            <a:picLocks noChangeAspect="1"/>
          </p:cNvPicPr>
          <p:nvPr/>
        </p:nvPicPr>
        <p:blipFill>
          <a:blip r:embed="rId4"/>
          <a:stretch>
            <a:fillRect/>
          </a:stretch>
        </p:blipFill>
        <p:spPr>
          <a:xfrm>
            <a:off x="1884930" y="4728027"/>
            <a:ext cx="2554445" cy="1182727"/>
          </a:xfrm>
          <a:prstGeom prst="rect">
            <a:avLst/>
          </a:prstGeom>
        </p:spPr>
      </p:pic>
      <p:sp>
        <p:nvSpPr>
          <p:cNvPr id="12" name="內容版面配置區 2"/>
          <p:cNvSpPr txBox="1">
            <a:spLocks/>
          </p:cNvSpPr>
          <p:nvPr/>
        </p:nvSpPr>
        <p:spPr>
          <a:xfrm>
            <a:off x="4343467" y="4219078"/>
            <a:ext cx="4314123" cy="1920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zh-HK" altLang="en-US" dirty="0">
              <a:latin typeface="微軟正黑體" panose="020B0604030504040204" pitchFamily="34" charset="-120"/>
              <a:ea typeface="微軟正黑體" panose="020B0604030504040204" pitchFamily="34" charset="-120"/>
            </a:endParaRPr>
          </a:p>
        </p:txBody>
      </p:sp>
      <p:sp>
        <p:nvSpPr>
          <p:cNvPr id="13" name="內容版面配置區 2"/>
          <p:cNvSpPr txBox="1">
            <a:spLocks/>
          </p:cNvSpPr>
          <p:nvPr/>
        </p:nvSpPr>
        <p:spPr>
          <a:xfrm>
            <a:off x="4243738" y="4532955"/>
            <a:ext cx="4513580" cy="1512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lnSpc>
                <a:spcPct val="100000"/>
              </a:lnSpc>
              <a:buClr>
                <a:schemeClr val="tx1"/>
              </a:buClr>
            </a:pP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與人相處，貴乎</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互相</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尊重</a:t>
            </a:r>
            <a:r>
              <a:rPr lang="zh-TW" altLang="en-US" dirty="0" smtClean="0">
                <a:latin typeface="微軟正黑體" panose="020B0604030504040204" pitchFamily="34" charset="-120"/>
                <a:ea typeface="微軟正黑體" panose="020B0604030504040204" pitchFamily="34" charset="-120"/>
              </a:rPr>
              <a:t>。在公眾場合，應當尊重自己、尊重他人。</a:t>
            </a:r>
            <a:endParaRPr lang="zh-HK" altLang="en-US" dirty="0">
              <a:latin typeface="微軟正黑體" panose="020B0604030504040204" pitchFamily="34" charset="-120"/>
              <a:ea typeface="微軟正黑體" panose="020B0604030504040204" pitchFamily="34" charset="-120"/>
            </a:endParaRPr>
          </a:p>
        </p:txBody>
      </p:sp>
      <p:sp>
        <p:nvSpPr>
          <p:cNvPr id="16" name="標題 1"/>
          <p:cNvSpPr txBox="1">
            <a:spLocks/>
          </p:cNvSpPr>
          <p:nvPr/>
        </p:nvSpPr>
        <p:spPr>
          <a:xfrm>
            <a:off x="628650" y="348735"/>
            <a:ext cx="7886700" cy="74555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b="1" dirty="0" smtClean="0">
                <a:latin typeface="微軟正黑體" panose="020B0604030504040204" pitchFamily="34" charset="-120"/>
                <a:ea typeface="微軟正黑體" panose="020B0604030504040204" pitchFamily="34" charset="-120"/>
              </a:rPr>
              <a:t>總結</a:t>
            </a:r>
            <a:endParaRPr lang="zh-HK" altLang="en-US" b="1" dirty="0">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7A326B75-49B8-46C3-A5E7-A682F4B745CC}"/>
              </a:ext>
            </a:extLst>
          </p:cNvPr>
          <p:cNvSpPr/>
          <p:nvPr/>
        </p:nvSpPr>
        <p:spPr>
          <a:xfrm>
            <a:off x="6648490" y="656873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3684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TotalTime>
  <Words>1465</Words>
  <Application>Microsoft Office PowerPoint</Application>
  <PresentationFormat>如螢幕大小 (4:3)</PresentationFormat>
  <Paragraphs>92</Paragraphs>
  <Slides>8</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8</vt:i4>
      </vt:variant>
    </vt:vector>
  </HeadingPairs>
  <TitlesOfParts>
    <vt:vector size="18" baseType="lpstr">
      <vt:lpstr>細明體</vt:lpstr>
      <vt:lpstr>微軟正黑體</vt:lpstr>
      <vt:lpstr>新細明體</vt:lpstr>
      <vt:lpstr>標楷體</vt:lpstr>
      <vt:lpstr>Arial</vt:lpstr>
      <vt:lpstr>Calibri</vt:lpstr>
      <vt:lpstr>Calibri Light</vt:lpstr>
      <vt:lpstr>Times New Roman</vt:lpstr>
      <vt:lpstr>Wingdings</vt:lpstr>
      <vt:lpstr>Office 佈景主題</vt:lpstr>
      <vt:lpstr>粗言穢語， 無傷大雅？</vt:lpstr>
      <vt:lpstr>PowerPoint 簡報</vt:lpstr>
      <vt:lpstr>個案討論</vt:lpstr>
      <vt:lpstr>反思問題</vt:lpstr>
      <vt:lpstr>據你認知，在以下場所說粗言穢言， 會違反規例嗎？試試找一找相關條文。</vt:lpstr>
      <vt:lpstr>除了公眾場所，常用網上平台（包括社交平台、遊戲聊天區）大多會設定版規或過濾器，規管使用者的用語。你日常可有留意？</vt:lpstr>
      <vt:lpstr>反思問題</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CDO12</dc:creator>
  <cp:lastModifiedBy>LAM, Yuen-shan</cp:lastModifiedBy>
  <cp:revision>168</cp:revision>
  <cp:lastPrinted>2022-04-13T02:54:58Z</cp:lastPrinted>
  <dcterms:created xsi:type="dcterms:W3CDTF">2022-04-12T02:32:54Z</dcterms:created>
  <dcterms:modified xsi:type="dcterms:W3CDTF">2022-05-06T10:32:38Z</dcterms:modified>
</cp:coreProperties>
</file>